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4" r:id="rId6"/>
    <p:sldId id="265" r:id="rId7"/>
    <p:sldId id="269" r:id="rId8"/>
    <p:sldId id="260" r:id="rId9"/>
    <p:sldId id="261" r:id="rId10"/>
    <p:sldId id="262" r:id="rId11"/>
    <p:sldId id="263" r:id="rId12"/>
    <p:sldId id="266"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8C5B17-4867-422A-939C-D06BD8E6C94C}" type="datetimeFigureOut">
              <a:rPr lang="en-US" smtClean="0"/>
              <a:pPr/>
              <a:t>9/6/2019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BD4F9D-9840-41B6-B467-080E03949BA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C3BD4F9D-9840-41B6-B467-080E03949BA3}"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1"/>
            <a:ext cx="7772400" cy="1600199"/>
          </a:xfrm>
        </p:spPr>
        <p:txBody>
          <a:bodyPr/>
          <a:lstStyle/>
          <a:p>
            <a:r>
              <a:rPr lang="en-US" b="1" dirty="0" smtClean="0"/>
              <a:t>Tax issues in case of joint development arrangement</a:t>
            </a:r>
            <a:endParaRPr lang="en-US" b="1" dirty="0"/>
          </a:p>
        </p:txBody>
      </p:sp>
      <p:sp>
        <p:nvSpPr>
          <p:cNvPr id="3" name="Subtitle 2"/>
          <p:cNvSpPr>
            <a:spLocks noGrp="1"/>
          </p:cNvSpPr>
          <p:nvPr>
            <p:ph type="subTitle" idx="1"/>
          </p:nvPr>
        </p:nvSpPr>
        <p:spPr>
          <a:xfrm>
            <a:off x="1371600" y="3429000"/>
            <a:ext cx="6400800" cy="1447800"/>
          </a:xfrm>
        </p:spPr>
        <p:txBody>
          <a:bodyPr/>
          <a:lstStyle/>
          <a:p>
            <a:pPr algn="l">
              <a:buFont typeface="Arial" pitchFamily="34" charset="0"/>
              <a:buChar char="•"/>
            </a:pPr>
            <a:r>
              <a:rPr lang="en-US" dirty="0" smtClean="0">
                <a:solidFill>
                  <a:schemeClr val="tx1"/>
                </a:solidFill>
              </a:rPr>
              <a:t> </a:t>
            </a:r>
            <a:r>
              <a:rPr lang="en-US" i="1" dirty="0" smtClean="0">
                <a:solidFill>
                  <a:schemeClr val="tx1"/>
                </a:solidFill>
              </a:rPr>
              <a:t>For land owners</a:t>
            </a:r>
          </a:p>
          <a:p>
            <a:pPr algn="l">
              <a:buFont typeface="Arial" pitchFamily="34" charset="0"/>
              <a:buChar char="•"/>
            </a:pPr>
            <a:r>
              <a:rPr lang="en-US" i="1" dirty="0" smtClean="0">
                <a:solidFill>
                  <a:schemeClr val="tx1"/>
                </a:solidFill>
              </a:rPr>
              <a:t> For developers</a:t>
            </a:r>
          </a:p>
          <a:p>
            <a:endParaRPr lang="en-US"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Determination of sale consideration</a:t>
            </a:r>
            <a:endParaRPr lang="en-US" b="1" dirty="0"/>
          </a:p>
        </p:txBody>
      </p:sp>
      <p:sp>
        <p:nvSpPr>
          <p:cNvPr id="3" name="Content Placeholder 2"/>
          <p:cNvSpPr>
            <a:spLocks noGrp="1"/>
          </p:cNvSpPr>
          <p:nvPr>
            <p:ph idx="1"/>
          </p:nvPr>
        </p:nvSpPr>
        <p:spPr/>
        <p:txBody>
          <a:bodyPr>
            <a:normAutofit fontScale="85000" lnSpcReduction="20000"/>
          </a:bodyPr>
          <a:lstStyle/>
          <a:p>
            <a:r>
              <a:rPr lang="en-US" i="1" dirty="0" smtClean="0"/>
              <a:t>Sale consideration to include any advance payment/earnest money/security deposit received.</a:t>
            </a:r>
          </a:p>
          <a:p>
            <a:r>
              <a:rPr lang="en-US" i="1" dirty="0" smtClean="0"/>
              <a:t>Determination of sale consideration when it is percentage of sale proceeds receivable from the customers.</a:t>
            </a:r>
          </a:p>
          <a:p>
            <a:r>
              <a:rPr lang="en-US" i="1" dirty="0" smtClean="0"/>
              <a:t>Determination of sale consideration when land owner receives certain percentage of built up area.</a:t>
            </a:r>
          </a:p>
          <a:p>
            <a:r>
              <a:rPr lang="en-US" i="1" dirty="0" smtClean="0"/>
              <a:t>Whether provision of section 50D can be applied.</a:t>
            </a:r>
          </a:p>
          <a:p>
            <a:r>
              <a:rPr lang="en-US" i="1" dirty="0" smtClean="0"/>
              <a:t>In a situation when land owner shares revenue as percentage of built up area with the developer, whether it can be said that the nature of land becomes business asset for land owner.</a:t>
            </a:r>
          </a:p>
          <a:p>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Revenue recognition by land owner in case of land being business asset</a:t>
            </a:r>
            <a:endParaRPr lang="en-US" b="1" dirty="0"/>
          </a:p>
        </p:txBody>
      </p:sp>
      <p:sp>
        <p:nvSpPr>
          <p:cNvPr id="3" name="Content Placeholder 2"/>
          <p:cNvSpPr>
            <a:spLocks noGrp="1"/>
          </p:cNvSpPr>
          <p:nvPr>
            <p:ph idx="1"/>
          </p:nvPr>
        </p:nvSpPr>
        <p:spPr/>
        <p:txBody>
          <a:bodyPr>
            <a:normAutofit fontScale="92500"/>
          </a:bodyPr>
          <a:lstStyle/>
          <a:p>
            <a:r>
              <a:rPr lang="en-US" i="1" dirty="0" smtClean="0"/>
              <a:t>Definition of transfer under section 2(47) not applicable.</a:t>
            </a:r>
          </a:p>
          <a:p>
            <a:r>
              <a:rPr lang="en-US" i="1" dirty="0" smtClean="0"/>
              <a:t>Revenue to be recognized as per AS 9 on ‘Revenue Recognition’.</a:t>
            </a:r>
          </a:p>
          <a:p>
            <a:r>
              <a:rPr lang="en-US" i="1" dirty="0" smtClean="0"/>
              <a:t>Transfer of significant risk and reward of ownership significant criteria</a:t>
            </a:r>
          </a:p>
          <a:p>
            <a:r>
              <a:rPr lang="en-US" i="1" dirty="0" smtClean="0"/>
              <a:t>In case land owner acting as joint venture partner of developer, whether revenue may be recognized in the same manner as by the developer.</a:t>
            </a:r>
          </a:p>
          <a:p>
            <a:pPr>
              <a:buNone/>
            </a:pPr>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CIT </a:t>
            </a:r>
            <a:r>
              <a:rPr lang="en-US" b="1" dirty="0" smtClean="0"/>
              <a:t>v/s </a:t>
            </a:r>
            <a:r>
              <a:rPr lang="en-US" b="1" dirty="0" err="1" smtClean="0"/>
              <a:t>Balbir</a:t>
            </a:r>
            <a:r>
              <a:rPr lang="en-US" b="1" dirty="0" smtClean="0"/>
              <a:t> Singh </a:t>
            </a:r>
            <a:r>
              <a:rPr lang="en-US" b="1" dirty="0" err="1" smtClean="0"/>
              <a:t>Maini</a:t>
            </a:r>
            <a:r>
              <a:rPr lang="en-US" b="1" dirty="0" smtClean="0"/>
              <a:t> &amp; ORS 157 DTR(SC) 273, </a:t>
            </a:r>
            <a:r>
              <a:rPr lang="en-US" b="1" dirty="0" err="1" smtClean="0"/>
              <a:t>dt</a:t>
            </a:r>
            <a:r>
              <a:rPr lang="en-US" b="1" dirty="0" smtClean="0"/>
              <a:t>. 04.10.2017</a:t>
            </a:r>
            <a:br>
              <a:rPr lang="en-US" b="1" dirty="0" smtClean="0"/>
            </a:br>
            <a:endParaRPr lang="en-US" b="1" dirty="0"/>
          </a:p>
        </p:txBody>
      </p:sp>
      <p:sp>
        <p:nvSpPr>
          <p:cNvPr id="3" name="Content Placeholder 2"/>
          <p:cNvSpPr>
            <a:spLocks noGrp="1"/>
          </p:cNvSpPr>
          <p:nvPr>
            <p:ph idx="1"/>
          </p:nvPr>
        </p:nvSpPr>
        <p:spPr/>
        <p:txBody>
          <a:bodyPr>
            <a:normAutofit fontScale="47500" lnSpcReduction="20000"/>
          </a:bodyPr>
          <a:lstStyle/>
          <a:p>
            <a:pPr>
              <a:buNone/>
            </a:pPr>
            <a:r>
              <a:rPr lang="en-US" i="1" dirty="0" smtClean="0"/>
              <a:t>	</a:t>
            </a:r>
          </a:p>
          <a:p>
            <a:pPr>
              <a:buNone/>
            </a:pPr>
            <a:r>
              <a:rPr lang="en-US" sz="4400" i="1" dirty="0" smtClean="0"/>
              <a:t>	</a:t>
            </a:r>
            <a:r>
              <a:rPr lang="en-US" sz="4400" i="1" dirty="0" smtClean="0"/>
              <a:t>Capital gains- Accrual/ Transfer – Transfer of land to developers under joint development agreement- Since the JDA among the housing society and the developers fell through for want of necessary permissions and was never registered, no transfer can be said to have taken place </a:t>
            </a:r>
            <a:r>
              <a:rPr lang="en-US" sz="4400" i="1" dirty="0" err="1" smtClean="0"/>
              <a:t>thereunder</a:t>
            </a:r>
            <a:r>
              <a:rPr lang="en-US" sz="4400" i="1" dirty="0" smtClean="0"/>
              <a:t> within the meaning of sub-clause (v) of section 2(47); further, the owner having delivered only the possession of land to the developer for the specific purpose to develop the property under the agreement and at no stage purported to transfer rights akin to ownership to the developer, sub-clause (vi) of section 2(47) is also not attracted to the impugned transaction; that apart, the </a:t>
            </a:r>
            <a:r>
              <a:rPr lang="en-US" sz="4400" i="1" dirty="0" err="1" smtClean="0"/>
              <a:t>assessees</a:t>
            </a:r>
            <a:r>
              <a:rPr lang="en-US" sz="4400" i="1" dirty="0" smtClean="0"/>
              <a:t> (members of the housing society) did not acquire any rights to receive the stipulated consideration under the JDA and, therefore, no profits or gains arose to them from the transfer of a capital asset so as to attract section 45 and 48.</a:t>
            </a:r>
            <a:endParaRPr lang="en-US" sz="4400" i="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Principal CIT v/s Infinity </a:t>
            </a:r>
            <a:r>
              <a:rPr lang="en-US" b="1" dirty="0" err="1" smtClean="0"/>
              <a:t>Infotech</a:t>
            </a:r>
            <a:r>
              <a:rPr lang="en-US" b="1" dirty="0" smtClean="0"/>
              <a:t> Parks Ltd. 174 DTR (Cal) 270</a:t>
            </a:r>
            <a:endParaRPr lang="en-US" b="1" dirty="0"/>
          </a:p>
        </p:txBody>
      </p:sp>
      <p:sp>
        <p:nvSpPr>
          <p:cNvPr id="3" name="Content Placeholder 2"/>
          <p:cNvSpPr>
            <a:spLocks noGrp="1"/>
          </p:cNvSpPr>
          <p:nvPr>
            <p:ph idx="1"/>
          </p:nvPr>
        </p:nvSpPr>
        <p:spPr/>
        <p:txBody>
          <a:bodyPr/>
          <a:lstStyle/>
          <a:p>
            <a:pPr algn="just">
              <a:buNone/>
            </a:pPr>
            <a:r>
              <a:rPr lang="en-US" dirty="0" smtClean="0"/>
              <a:t>	</a:t>
            </a:r>
            <a:r>
              <a:rPr lang="en-US" i="1" dirty="0" smtClean="0"/>
              <a:t>Transfer of land to developer under development agreement – </a:t>
            </a:r>
            <a:r>
              <a:rPr lang="en-US" i="1" dirty="0" err="1" smtClean="0"/>
              <a:t>Assessee</a:t>
            </a:r>
            <a:r>
              <a:rPr lang="en-US" i="1" dirty="0" smtClean="0"/>
              <a:t> handing over possession of land to developer for carrying out development agreement within 61 percent of land and built up area was to be given to the developer and 39 percent built up area along with land was to be retained by </a:t>
            </a:r>
            <a:r>
              <a:rPr lang="en-US" i="1" dirty="0" err="1" smtClean="0"/>
              <a:t>assessee</a:t>
            </a:r>
            <a:r>
              <a:rPr lang="en-US" i="1" dirty="0" smtClean="0"/>
              <a:t>, no “transfer” resulting in chargeable capital gains took place.</a:t>
            </a:r>
            <a:endParaRPr lang="en-US" i="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Tax issues for developers</a:t>
            </a:r>
            <a:endParaRPr lang="en-US" b="1" dirty="0"/>
          </a:p>
        </p:txBody>
      </p:sp>
      <p:sp>
        <p:nvSpPr>
          <p:cNvPr id="3" name="Content Placeholder 2"/>
          <p:cNvSpPr>
            <a:spLocks noGrp="1"/>
          </p:cNvSpPr>
          <p:nvPr>
            <p:ph idx="1"/>
          </p:nvPr>
        </p:nvSpPr>
        <p:spPr/>
        <p:txBody>
          <a:bodyPr>
            <a:normAutofit fontScale="92500"/>
          </a:bodyPr>
          <a:lstStyle/>
          <a:p>
            <a:r>
              <a:rPr lang="en-US" i="1" dirty="0" smtClean="0"/>
              <a:t>Developers is to adopt PCM method as per guidance note on accounting for real estate transaction (revised 2012) issued by ICAI</a:t>
            </a:r>
          </a:p>
          <a:p>
            <a:r>
              <a:rPr lang="en-US" i="1" dirty="0" smtClean="0"/>
              <a:t>Significant factors for applying PCM</a:t>
            </a:r>
          </a:p>
          <a:p>
            <a:pPr>
              <a:buFont typeface="Wingdings" pitchFamily="2" charset="2"/>
              <a:buChar char="Ø"/>
            </a:pPr>
            <a:r>
              <a:rPr lang="en-US" i="1" dirty="0" smtClean="0"/>
              <a:t>	</a:t>
            </a:r>
            <a:r>
              <a:rPr lang="en-US" sz="2400" i="1" dirty="0" smtClean="0"/>
              <a:t>All critical approvals are obtained.</a:t>
            </a:r>
          </a:p>
          <a:p>
            <a:pPr>
              <a:buFont typeface="Wingdings" pitchFamily="2" charset="2"/>
              <a:buChar char="Ø"/>
            </a:pPr>
            <a:r>
              <a:rPr lang="en-US" sz="2400" i="1" dirty="0" smtClean="0"/>
              <a:t>	</a:t>
            </a:r>
            <a:r>
              <a:rPr lang="en-US" sz="2400" i="1" dirty="0" smtClean="0"/>
              <a:t>Completion of </a:t>
            </a:r>
            <a:r>
              <a:rPr lang="en-US" sz="2400" i="1" dirty="0" err="1" smtClean="0"/>
              <a:t>atleast</a:t>
            </a:r>
            <a:r>
              <a:rPr lang="en-US" sz="2400" i="1" dirty="0" smtClean="0"/>
              <a:t> 25 percent of the 	construction and 	development.</a:t>
            </a:r>
          </a:p>
          <a:p>
            <a:pPr>
              <a:buFont typeface="Wingdings" pitchFamily="2" charset="2"/>
              <a:buChar char="Ø"/>
            </a:pPr>
            <a:r>
              <a:rPr lang="en-US" sz="2400" i="1" dirty="0" smtClean="0"/>
              <a:t>	</a:t>
            </a:r>
            <a:r>
              <a:rPr lang="en-US" sz="2400" i="1" dirty="0" err="1" smtClean="0"/>
              <a:t>Atleast</a:t>
            </a:r>
            <a:r>
              <a:rPr lang="en-US" sz="2400" i="1" dirty="0" smtClean="0"/>
              <a:t> 25 percent of the area is secured by sale 	agreements.</a:t>
            </a:r>
          </a:p>
          <a:p>
            <a:pPr>
              <a:buFont typeface="Wingdings" pitchFamily="2" charset="2"/>
              <a:buChar char="Ø"/>
            </a:pPr>
            <a:r>
              <a:rPr lang="en-US" sz="2400" i="1" dirty="0" smtClean="0"/>
              <a:t>	</a:t>
            </a:r>
            <a:r>
              <a:rPr lang="en-US" sz="2400" i="1" dirty="0" err="1" smtClean="0"/>
              <a:t>Atleast</a:t>
            </a:r>
            <a:r>
              <a:rPr lang="en-US" sz="2400" i="1" dirty="0" smtClean="0"/>
              <a:t> 10 percent of sale revenue as per sale agreements 	is realized.</a:t>
            </a:r>
            <a:endParaRPr lang="en-US" sz="2400"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Tax issues for land owners</a:t>
            </a:r>
            <a:endParaRPr lang="en-US" b="1" dirty="0"/>
          </a:p>
        </p:txBody>
      </p:sp>
      <p:sp>
        <p:nvSpPr>
          <p:cNvPr id="3" name="Content Placeholder 2"/>
          <p:cNvSpPr>
            <a:spLocks noGrp="1"/>
          </p:cNvSpPr>
          <p:nvPr>
            <p:ph idx="1"/>
          </p:nvPr>
        </p:nvSpPr>
        <p:spPr/>
        <p:txBody>
          <a:bodyPr/>
          <a:lstStyle/>
          <a:p>
            <a:r>
              <a:rPr lang="en-US" i="1" dirty="0" smtClean="0"/>
              <a:t>Capital asset or business asset.</a:t>
            </a:r>
          </a:p>
          <a:p>
            <a:r>
              <a:rPr lang="en-US" i="1" dirty="0" smtClean="0"/>
              <a:t>Date of transfer of ownership of asset.</a:t>
            </a:r>
          </a:p>
          <a:p>
            <a:r>
              <a:rPr lang="en-US" i="1" dirty="0" smtClean="0"/>
              <a:t>Value of sale consideration.</a:t>
            </a:r>
          </a:p>
          <a:p>
            <a:r>
              <a:rPr lang="en-US" i="1" dirty="0" smtClean="0"/>
              <a:t>Whether rural agricultural land exempt from tax.</a:t>
            </a:r>
          </a:p>
          <a:p>
            <a:r>
              <a:rPr lang="en-US" i="1" dirty="0" smtClean="0"/>
              <a:t>Whether long term capital asset or short term capital asset.</a:t>
            </a:r>
          </a:p>
          <a:p>
            <a:r>
              <a:rPr lang="en-US" i="1" dirty="0" smtClean="0"/>
              <a:t>Revenue recognition in case of business asset.</a:t>
            </a:r>
            <a:endParaRPr lang="en-US"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Capital asset or business asset</a:t>
            </a:r>
            <a:br>
              <a:rPr lang="en-US" b="1" dirty="0" smtClean="0"/>
            </a:br>
            <a:endParaRPr lang="en-US" b="1" dirty="0"/>
          </a:p>
        </p:txBody>
      </p:sp>
      <p:sp>
        <p:nvSpPr>
          <p:cNvPr id="3" name="Content Placeholder 2"/>
          <p:cNvSpPr>
            <a:spLocks noGrp="1"/>
          </p:cNvSpPr>
          <p:nvPr>
            <p:ph idx="1"/>
          </p:nvPr>
        </p:nvSpPr>
        <p:spPr>
          <a:xfrm>
            <a:off x="457200" y="1600200"/>
            <a:ext cx="8382000" cy="4525963"/>
          </a:xfrm>
        </p:spPr>
        <p:txBody>
          <a:bodyPr>
            <a:normAutofit fontScale="92500" lnSpcReduction="20000"/>
          </a:bodyPr>
          <a:lstStyle/>
          <a:p>
            <a:r>
              <a:rPr lang="en-US" dirty="0" smtClean="0"/>
              <a:t>When land can be said to be in the nature of business asset for land owner.</a:t>
            </a:r>
          </a:p>
          <a:p>
            <a:r>
              <a:rPr lang="en-US" dirty="0" smtClean="0"/>
              <a:t>Tax treatment in case of conversion of capital asset into business asset – Section 45(2).</a:t>
            </a:r>
          </a:p>
          <a:p>
            <a:r>
              <a:rPr lang="en-US" dirty="0" smtClean="0"/>
              <a:t>Significant factors for land to be business asset for land owner</a:t>
            </a:r>
          </a:p>
          <a:p>
            <a:pPr algn="just">
              <a:buFont typeface="Wingdings" pitchFamily="2" charset="2"/>
              <a:buChar char="Ø"/>
            </a:pPr>
            <a:r>
              <a:rPr lang="en-US" sz="2200" dirty="0" smtClean="0"/>
              <a:t>	Intention behind investment</a:t>
            </a:r>
          </a:p>
          <a:p>
            <a:pPr algn="just">
              <a:buFont typeface="Wingdings" pitchFamily="2" charset="2"/>
              <a:buChar char="Ø"/>
            </a:pPr>
            <a:r>
              <a:rPr lang="en-US" sz="2200" dirty="0" smtClean="0"/>
              <a:t>	Frequency and volume of transactions</a:t>
            </a:r>
          </a:p>
          <a:p>
            <a:pPr algn="just">
              <a:buFont typeface="Wingdings" pitchFamily="2" charset="2"/>
              <a:buChar char="Ø"/>
            </a:pPr>
            <a:r>
              <a:rPr lang="en-US" sz="2200" dirty="0" smtClean="0"/>
              <a:t>	Normal business of the </a:t>
            </a:r>
            <a:r>
              <a:rPr lang="en-US" sz="2200" dirty="0" err="1" smtClean="0"/>
              <a:t>assessee</a:t>
            </a:r>
            <a:endParaRPr lang="en-US" sz="2200" dirty="0" smtClean="0"/>
          </a:p>
          <a:p>
            <a:pPr algn="just">
              <a:buFont typeface="Wingdings" pitchFamily="2" charset="2"/>
              <a:buChar char="Ø"/>
            </a:pPr>
            <a:r>
              <a:rPr lang="en-US" sz="2200" dirty="0" smtClean="0"/>
              <a:t>	Sharing risk and reward with the developer.</a:t>
            </a:r>
          </a:p>
          <a:p>
            <a:pPr algn="just">
              <a:buFont typeface="Wingdings" pitchFamily="2" charset="2"/>
              <a:buChar char="Ø"/>
            </a:pPr>
            <a:r>
              <a:rPr lang="en-US" sz="2200" dirty="0" smtClean="0"/>
              <a:t>	Accounting treatment in the books of account.</a:t>
            </a:r>
          </a:p>
          <a:p>
            <a:pPr algn="just">
              <a:buFont typeface="Wingdings" pitchFamily="2" charset="2"/>
              <a:buChar char="Ø"/>
            </a:pPr>
            <a:r>
              <a:rPr lang="en-US" sz="2200" dirty="0" smtClean="0"/>
              <a:t>	Plotting or obtaining CLU of land not the sole criteria.</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Year of transfer of land</a:t>
            </a:r>
            <a:endParaRPr lang="en-US" b="1" dirty="0"/>
          </a:p>
        </p:txBody>
      </p:sp>
      <p:sp>
        <p:nvSpPr>
          <p:cNvPr id="3" name="Content Placeholder 2"/>
          <p:cNvSpPr>
            <a:spLocks noGrp="1"/>
          </p:cNvSpPr>
          <p:nvPr>
            <p:ph idx="1"/>
          </p:nvPr>
        </p:nvSpPr>
        <p:spPr/>
        <p:txBody>
          <a:bodyPr>
            <a:normAutofit fontScale="85000" lnSpcReduction="20000"/>
          </a:bodyPr>
          <a:lstStyle/>
          <a:p>
            <a:r>
              <a:rPr lang="en-US" i="1" dirty="0" smtClean="0"/>
              <a:t>Capital gain is attracted in the year of transfer of land.</a:t>
            </a:r>
          </a:p>
          <a:p>
            <a:r>
              <a:rPr lang="en-US" i="1" dirty="0" smtClean="0"/>
              <a:t>Advance received not separately taxable.</a:t>
            </a:r>
          </a:p>
          <a:p>
            <a:r>
              <a:rPr lang="en-US" i="1" dirty="0" smtClean="0"/>
              <a:t>Receipt of payment from the developer not to determine the year of taxability.</a:t>
            </a:r>
          </a:p>
          <a:p>
            <a:r>
              <a:rPr lang="en-US" i="1" dirty="0" smtClean="0"/>
              <a:t>Year of transfer in terms of provision of section 2(47).</a:t>
            </a:r>
          </a:p>
          <a:p>
            <a:r>
              <a:rPr lang="en-US" i="1" dirty="0" smtClean="0"/>
              <a:t>Transfer in terms of section 53A of transfer of Property Act.</a:t>
            </a:r>
          </a:p>
          <a:p>
            <a:r>
              <a:rPr lang="en-US" i="1" dirty="0" smtClean="0"/>
              <a:t>The essence is that there should be transfer of ownership in asset – Form of legal transfer not the sole criteria</a:t>
            </a:r>
          </a:p>
          <a:p>
            <a:r>
              <a:rPr lang="en-US" i="1" dirty="0" smtClean="0"/>
              <a:t>Judicial view.</a:t>
            </a:r>
            <a:endParaRPr lang="en-US" i="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Transfer in terms of section 53A of transfer of Property Act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Mandatory conditions-</a:t>
            </a:r>
          </a:p>
          <a:p>
            <a:pPr lvl="1">
              <a:buFont typeface="Wingdings" pitchFamily="2" charset="2"/>
              <a:buChar char="Ø"/>
            </a:pPr>
            <a:r>
              <a:rPr lang="en-US" dirty="0" smtClean="0"/>
              <a:t>Registered agreement</a:t>
            </a:r>
          </a:p>
          <a:p>
            <a:pPr lvl="1">
              <a:buFont typeface="Wingdings" pitchFamily="2" charset="2"/>
              <a:buChar char="Ø"/>
            </a:pPr>
            <a:r>
              <a:rPr lang="en-US" dirty="0" smtClean="0"/>
              <a:t>Handing over physical possession</a:t>
            </a:r>
          </a:p>
          <a:p>
            <a:pPr lvl="1">
              <a:buFont typeface="Wingdings" pitchFamily="2" charset="2"/>
              <a:buChar char="Ø"/>
            </a:pPr>
            <a:r>
              <a:rPr lang="en-US" dirty="0" smtClean="0"/>
              <a:t>Part payment of sale consideration</a:t>
            </a:r>
          </a:p>
          <a:p>
            <a:pPr lvl="1">
              <a:buFont typeface="Wingdings" pitchFamily="2" charset="2"/>
              <a:buChar char="Ø"/>
            </a:pPr>
            <a:r>
              <a:rPr lang="en-US" dirty="0" smtClean="0"/>
              <a:t>Transferee willing to perform his part of obligation</a:t>
            </a:r>
          </a:p>
          <a:p>
            <a:endParaRPr lang="en-US" dirty="0" smtClean="0"/>
          </a:p>
          <a:p>
            <a:r>
              <a:rPr lang="en-US" dirty="0" smtClean="0"/>
              <a:t>Whether mere handing over of physical possession is enough.</a:t>
            </a:r>
          </a:p>
          <a:p>
            <a:r>
              <a:rPr lang="en-US" dirty="0" smtClean="0"/>
              <a:t>Substance over form – Transfer of ownership right.</a:t>
            </a:r>
          </a:p>
          <a:p>
            <a:r>
              <a:rPr lang="en-US" dirty="0" smtClean="0"/>
              <a:t>Not mere physical possession but effective contract in the nature of ownership rights in the essence.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Judicial view regarding year of transfer</a:t>
            </a:r>
            <a:endParaRPr lang="en-US" b="1" u="sng" dirty="0"/>
          </a:p>
        </p:txBody>
      </p:sp>
      <p:sp>
        <p:nvSpPr>
          <p:cNvPr id="3" name="Content Placeholder 2"/>
          <p:cNvSpPr>
            <a:spLocks noGrp="1"/>
          </p:cNvSpPr>
          <p:nvPr>
            <p:ph idx="1"/>
          </p:nvPr>
        </p:nvSpPr>
        <p:spPr/>
        <p:txBody>
          <a:bodyPr>
            <a:normAutofit lnSpcReduction="10000"/>
          </a:bodyPr>
          <a:lstStyle/>
          <a:p>
            <a:pPr>
              <a:buNone/>
            </a:pPr>
            <a:r>
              <a:rPr lang="en-US" dirty="0" smtClean="0"/>
              <a:t>	</a:t>
            </a:r>
            <a:r>
              <a:rPr lang="en-US" b="1" dirty="0" err="1" smtClean="0"/>
              <a:t>Chaturbhuj</a:t>
            </a:r>
            <a:r>
              <a:rPr lang="en-US" b="1" dirty="0" smtClean="0"/>
              <a:t> </a:t>
            </a:r>
            <a:r>
              <a:rPr lang="en-US" b="1" dirty="0" err="1" smtClean="0"/>
              <a:t>Dwarka</a:t>
            </a:r>
            <a:r>
              <a:rPr lang="en-US" b="1" dirty="0" smtClean="0"/>
              <a:t> Das </a:t>
            </a:r>
            <a:r>
              <a:rPr lang="en-US" b="1" dirty="0" err="1" smtClean="0"/>
              <a:t>Kapadia</a:t>
            </a:r>
            <a:r>
              <a:rPr lang="en-US" b="1" dirty="0" smtClean="0"/>
              <a:t> v/s CIT 260 ITR </a:t>
            </a:r>
            <a:r>
              <a:rPr lang="en-US" b="1" dirty="0" smtClean="0"/>
              <a:t>491(</a:t>
            </a:r>
            <a:r>
              <a:rPr lang="en-US" b="1" dirty="0" err="1" smtClean="0"/>
              <a:t>Bom</a:t>
            </a:r>
            <a:r>
              <a:rPr lang="en-US" b="1" dirty="0" smtClean="0"/>
              <a:t>.)</a:t>
            </a:r>
          </a:p>
          <a:p>
            <a:pPr>
              <a:buNone/>
            </a:pPr>
            <a:endParaRPr lang="en-US" dirty="0" smtClean="0"/>
          </a:p>
          <a:p>
            <a:pPr>
              <a:buNone/>
            </a:pPr>
            <a:r>
              <a:rPr lang="en-US" dirty="0" smtClean="0"/>
              <a:t>	</a:t>
            </a:r>
            <a:r>
              <a:rPr lang="en-US" i="1" dirty="0" smtClean="0"/>
              <a:t>High court observed that if the contract, read as a whole, indicates passing of or transferring of complete control over the property in </a:t>
            </a:r>
            <a:r>
              <a:rPr lang="en-US" i="1" dirty="0" err="1" smtClean="0"/>
              <a:t>favour</a:t>
            </a:r>
            <a:r>
              <a:rPr lang="en-US" i="1" dirty="0" smtClean="0"/>
              <a:t> of the developer, then the date of contract would be relevant to decide the year of chargeability.</a:t>
            </a:r>
          </a:p>
          <a:p>
            <a:pPr>
              <a:buNone/>
            </a:pP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err="1" smtClean="0"/>
              <a:t>Charanjeet</a:t>
            </a:r>
            <a:r>
              <a:rPr lang="en-US" b="1" dirty="0" smtClean="0"/>
              <a:t> </a:t>
            </a:r>
            <a:r>
              <a:rPr lang="en-US" b="1" dirty="0" smtClean="0"/>
              <a:t>Singh </a:t>
            </a:r>
            <a:r>
              <a:rPr lang="en-US" b="1" dirty="0" err="1" smtClean="0"/>
              <a:t>Atwal</a:t>
            </a:r>
            <a:r>
              <a:rPr lang="en-US" b="1" dirty="0" smtClean="0"/>
              <a:t> </a:t>
            </a:r>
            <a:r>
              <a:rPr lang="en-US" b="1" dirty="0" smtClean="0"/>
              <a:t>v/s CIT, Ludhiana 378 ITR 244 (P&amp;H)</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algn="just">
              <a:buNone/>
            </a:pPr>
            <a:r>
              <a:rPr lang="en-US" dirty="0" smtClean="0"/>
              <a:t>	</a:t>
            </a:r>
          </a:p>
          <a:p>
            <a:pPr algn="just">
              <a:buNone/>
            </a:pPr>
            <a:r>
              <a:rPr lang="en-US" i="1" dirty="0" smtClean="0"/>
              <a:t>	</a:t>
            </a:r>
            <a:r>
              <a:rPr lang="en-US" i="1" dirty="0" smtClean="0"/>
              <a:t>To </a:t>
            </a:r>
            <a:r>
              <a:rPr lang="en-US" i="1" dirty="0" smtClean="0"/>
              <a:t>put it differently, ownership is strictly a legal </a:t>
            </a:r>
            <a:r>
              <a:rPr lang="en-US" i="1" dirty="0" smtClean="0"/>
              <a:t>concept and </a:t>
            </a:r>
            <a:r>
              <a:rPr lang="en-US" i="1" dirty="0" smtClean="0"/>
              <a:t>possession is both a legal and a non-legal or pre-legal concept. The test for determining whether any person is in possession of anything is to see whether it is under his general control. He should be actually holding, using and enjoying it, without interference on the part of others. It would have to be ascertained in each case independently whether a transferee has been delivered possession in furtherance of the contract in order to fall under Section 53A of the 1882 Act and thus amenable to tax by virtue of Section 2(47)(v) read with Section 45 of the Act.</a:t>
            </a:r>
          </a:p>
          <a:p>
            <a:pPr algn="just"/>
            <a:endParaRPr lang="en-US" dirty="0"/>
          </a:p>
        </p:txBody>
      </p:sp>
      <p:sp>
        <p:nvSpPr>
          <p:cNvPr id="4" name="Rectangle 3"/>
          <p:cNvSpPr/>
          <p:nvPr/>
        </p:nvSpPr>
        <p:spPr>
          <a:xfrm>
            <a:off x="2286000" y="889844"/>
            <a:ext cx="4572000" cy="646331"/>
          </a:xfrm>
          <a:prstGeom prst="rect">
            <a:avLst/>
          </a:prstGeom>
        </p:spPr>
        <p:txBody>
          <a:bodyPr>
            <a:spAutoFit/>
          </a:bodyPr>
          <a:lstStyle/>
          <a:p>
            <a:endParaRPr lang="en-US" dirty="0" smtClean="0"/>
          </a:p>
          <a:p>
            <a:pPr>
              <a:buNone/>
            </a:pPr>
            <a:r>
              <a:rPr lang="en-US"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Deeming provision of transfer under section 45(5A)</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Applicable in the following situations-</a:t>
            </a:r>
          </a:p>
          <a:p>
            <a:pPr>
              <a:buNone/>
            </a:pPr>
            <a:endParaRPr lang="en-US" dirty="0" smtClean="0"/>
          </a:p>
          <a:p>
            <a:pPr marL="571500" indent="-571500">
              <a:buFont typeface="+mj-lt"/>
              <a:buAutoNum type="romanUcPeriod"/>
            </a:pPr>
            <a:r>
              <a:rPr lang="en-US" sz="2600" dirty="0" smtClean="0"/>
              <a:t>Land owner is an individual or HUF.</a:t>
            </a:r>
          </a:p>
          <a:p>
            <a:pPr marL="571500" indent="-571500">
              <a:buFont typeface="+mj-lt"/>
              <a:buAutoNum type="romanUcPeriod"/>
            </a:pPr>
            <a:r>
              <a:rPr lang="en-US" sz="2600" dirty="0" smtClean="0"/>
              <a:t>Land is held as capital asset.</a:t>
            </a:r>
          </a:p>
          <a:p>
            <a:pPr marL="571500" indent="-571500">
              <a:buFont typeface="+mj-lt"/>
              <a:buAutoNum type="romanUcPeriod"/>
            </a:pPr>
            <a:r>
              <a:rPr lang="en-US" sz="2600" dirty="0" smtClean="0"/>
              <a:t> Joint development agreement entered with the developer is registered agreement.</a:t>
            </a:r>
          </a:p>
          <a:p>
            <a:pPr marL="571500" indent="-571500">
              <a:buFont typeface="+mj-lt"/>
              <a:buAutoNum type="romanUcPeriod"/>
            </a:pPr>
            <a:r>
              <a:rPr lang="en-US" sz="2600" dirty="0" smtClean="0"/>
              <a:t>Part or full sale consideration is received by land owner in kind.</a:t>
            </a:r>
          </a:p>
          <a:p>
            <a:pPr marL="571500" indent="-571500">
              <a:buFont typeface="+mj-lt"/>
              <a:buAutoNum type="romanUcPeriod"/>
            </a:pPr>
            <a:r>
              <a:rPr lang="en-US" sz="2600" dirty="0" smtClean="0"/>
              <a:t>Capital gains to be chargeable to tax in the year in which certificate of completion is issued.</a:t>
            </a:r>
          </a:p>
          <a:p>
            <a:pPr marL="571500" indent="-571500">
              <a:buFont typeface="+mj-lt"/>
              <a:buAutoNum type="romanUcPeriod"/>
            </a:pPr>
            <a:r>
              <a:rPr lang="en-US" sz="2600" dirty="0" smtClean="0"/>
              <a:t>Stamp duty value of the share of land owner on the date of issue of certificate of completion shall be treated as sale consideration for calculating capital gains as increased by monetary  consideration if any.</a:t>
            </a:r>
            <a:endParaRPr lang="en-US" sz="2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Construction of floors on plot of land</a:t>
            </a:r>
            <a:endParaRPr lang="en-US" b="1" dirty="0"/>
          </a:p>
        </p:txBody>
      </p:sp>
      <p:sp>
        <p:nvSpPr>
          <p:cNvPr id="3" name="Content Placeholder 2"/>
          <p:cNvSpPr>
            <a:spLocks noGrp="1"/>
          </p:cNvSpPr>
          <p:nvPr>
            <p:ph idx="1"/>
          </p:nvPr>
        </p:nvSpPr>
        <p:spPr/>
        <p:txBody>
          <a:bodyPr>
            <a:normAutofit fontScale="85000" lnSpcReduction="10000"/>
          </a:bodyPr>
          <a:lstStyle/>
          <a:p>
            <a:r>
              <a:rPr lang="en-US" i="1" dirty="0" smtClean="0"/>
              <a:t>Such kind of arrangement is very common.</a:t>
            </a:r>
          </a:p>
          <a:p>
            <a:r>
              <a:rPr lang="en-US" i="1" dirty="0" smtClean="0"/>
              <a:t>In such cases ownership of land/house is not transferred to developer.</a:t>
            </a:r>
          </a:p>
          <a:p>
            <a:r>
              <a:rPr lang="en-US" i="1" dirty="0" smtClean="0"/>
              <a:t>Developer practically acts in the capacity as contractor.</a:t>
            </a:r>
          </a:p>
          <a:p>
            <a:r>
              <a:rPr lang="en-US" i="1" dirty="0" smtClean="0"/>
              <a:t>Sale value/stamp duty of floor retained by developer to be the cost of construction for the floors developed for land owner along with monetary consideration if any.</a:t>
            </a:r>
          </a:p>
          <a:p>
            <a:r>
              <a:rPr lang="en-US" i="1" dirty="0" smtClean="0"/>
              <a:t>Land owner can claim deduction under section 54/54F as entire sale consideration of floor retained by developer is invested in construction of floors for land owner.</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TotalTime>
  <Words>679</Words>
  <Application>Microsoft Office PowerPoint</Application>
  <PresentationFormat>On-screen Show (4:3)</PresentationFormat>
  <Paragraphs>86</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Tax issues in case of joint development arrangement</vt:lpstr>
      <vt:lpstr>Tax issues for land owners</vt:lpstr>
      <vt:lpstr>Capital asset or business asset </vt:lpstr>
      <vt:lpstr>Year of transfer of land</vt:lpstr>
      <vt:lpstr>Transfer in terms of section 53A of transfer of Property Act</vt:lpstr>
      <vt:lpstr>Judicial view regarding year of transfer</vt:lpstr>
      <vt:lpstr> Charanjeet Singh Atwal v/s CIT, Ludhiana 378 ITR 244 (P&amp;H) </vt:lpstr>
      <vt:lpstr>Deeming provision of transfer under section 45(5A)</vt:lpstr>
      <vt:lpstr>Construction of floors on plot of land</vt:lpstr>
      <vt:lpstr>Determination of sale consideration</vt:lpstr>
      <vt:lpstr>Revenue recognition by land owner in case of land being business asset</vt:lpstr>
      <vt:lpstr> CIT v/s Balbir Singh Maini &amp; ORS 157 DTR(SC) 273, dt. 04.10.2017 </vt:lpstr>
      <vt:lpstr>Principal CIT v/s Infinity Infotech Parks Ltd. 174 DTR (Cal) 270</vt:lpstr>
      <vt:lpstr>Tax issues for developers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Tax issues in case of joint development arrangements</dc:title>
  <dc:creator>Sumita</dc:creator>
  <cp:lastModifiedBy>Sumita</cp:lastModifiedBy>
  <cp:revision>35</cp:revision>
  <dcterms:created xsi:type="dcterms:W3CDTF">2006-08-16T00:00:00Z</dcterms:created>
  <dcterms:modified xsi:type="dcterms:W3CDTF">2019-09-06T08:33:06Z</dcterms:modified>
</cp:coreProperties>
</file>