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35"/>
  </p:notesMasterIdLst>
  <p:handoutMasterIdLst>
    <p:handoutMasterId r:id="rId36"/>
  </p:handoutMasterIdLst>
  <p:sldIdLst>
    <p:sldId id="1048" r:id="rId2"/>
    <p:sldId id="987" r:id="rId3"/>
    <p:sldId id="1061" r:id="rId4"/>
    <p:sldId id="1062" r:id="rId5"/>
    <p:sldId id="1064" r:id="rId6"/>
    <p:sldId id="1065" r:id="rId7"/>
    <p:sldId id="1066" r:id="rId8"/>
    <p:sldId id="988" r:id="rId9"/>
    <p:sldId id="1067" r:id="rId10"/>
    <p:sldId id="1063" r:id="rId11"/>
    <p:sldId id="1068" r:id="rId12"/>
    <p:sldId id="1069" r:id="rId13"/>
    <p:sldId id="1005" r:id="rId14"/>
    <p:sldId id="1070" r:id="rId15"/>
    <p:sldId id="1071" r:id="rId16"/>
    <p:sldId id="1072" r:id="rId17"/>
    <p:sldId id="1073" r:id="rId18"/>
    <p:sldId id="1074" r:id="rId19"/>
    <p:sldId id="1075" r:id="rId20"/>
    <p:sldId id="1076" r:id="rId21"/>
    <p:sldId id="1077" r:id="rId22"/>
    <p:sldId id="1078" r:id="rId23"/>
    <p:sldId id="1087" r:id="rId24"/>
    <p:sldId id="1085" r:id="rId25"/>
    <p:sldId id="1079" r:id="rId26"/>
    <p:sldId id="1081" r:id="rId27"/>
    <p:sldId id="1088" r:id="rId28"/>
    <p:sldId id="1082" r:id="rId29"/>
    <p:sldId id="1089" r:id="rId30"/>
    <p:sldId id="1090" r:id="rId31"/>
    <p:sldId id="1083" r:id="rId32"/>
    <p:sldId id="1084" r:id="rId33"/>
    <p:sldId id="777" r:id="rId3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shi Khandelwal" initials="AK" lastIdx="2" clrIdx="0">
    <p:extLst>
      <p:ext uri="{19B8F6BF-5375-455C-9EA6-DF929625EA0E}">
        <p15:presenceInfo xmlns:p15="http://schemas.microsoft.com/office/powerpoint/2012/main" userId="Aashi Khandelwal" providerId="None"/>
      </p:ext>
    </p:extLst>
  </p:cmAuthor>
  <p:cmAuthor id="2" name="Rananjay Kumar" initials="RK" lastIdx="12" clrIdx="1">
    <p:extLst>
      <p:ext uri="{19B8F6BF-5375-455C-9EA6-DF929625EA0E}">
        <p15:presenceInfo xmlns:p15="http://schemas.microsoft.com/office/powerpoint/2012/main" userId="Rananjay Kumar" providerId="None"/>
      </p:ext>
    </p:extLst>
  </p:cmAuthor>
  <p:cmAuthor id="3" name="Gaurav Mathur" initials="GM" lastIdx="6" clrIdx="2">
    <p:extLst>
      <p:ext uri="{19B8F6BF-5375-455C-9EA6-DF929625EA0E}">
        <p15:presenceInfo xmlns:p15="http://schemas.microsoft.com/office/powerpoint/2012/main" userId="Gaurav Mathur" providerId="None"/>
      </p:ext>
    </p:extLst>
  </p:cmAuthor>
  <p:cmAuthor id="4" name="Goarav Masiwal" initials="GM" lastIdx="1" clrIdx="3">
    <p:extLst>
      <p:ext uri="{19B8F6BF-5375-455C-9EA6-DF929625EA0E}">
        <p15:presenceInfo xmlns:p15="http://schemas.microsoft.com/office/powerpoint/2012/main" userId="S-1-5-21-1627659263-1633030129-919240667-1808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D7D7D"/>
    <a:srgbClr val="175C2C"/>
    <a:srgbClr val="FFF3E7"/>
    <a:srgbClr val="F3C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7" autoAdjust="0"/>
    <p:restoredTop sz="91212" autoAdjust="0"/>
  </p:normalViewPr>
  <p:slideViewPr>
    <p:cSldViewPr snapToGrid="0" snapToObjects="1" showGuides="1">
      <p:cViewPr varScale="1">
        <p:scale>
          <a:sx n="62" d="100"/>
          <a:sy n="62" d="100"/>
        </p:scale>
        <p:origin x="117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0301B5-88AD-1849-891D-EA2905EB5A88}" type="datetimeFigureOut">
              <a:rPr lang="en-US" smtClean="0"/>
              <a:t>06/09/2019</a:t>
            </a:fld>
            <a:endParaRPr lang="en-US"/>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3A602F4-4C0C-5F4F-8771-7E15167AE556}" type="slidenum">
              <a:rPr lang="en-US" smtClean="0"/>
              <a:t>‹#›</a:t>
            </a:fld>
            <a:endParaRPr lang="en-US"/>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850AB23-24A6-494C-BA00-B87242B78CB4}" type="datetimeFigureOut">
              <a:rPr lang="en-GB" smtClean="0"/>
              <a:t>06/09/2019</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0CA530D-631F-4981-98F0-E6C07C67E1A3}" type="slidenum">
              <a:rPr lang="en-GB" smtClean="0"/>
              <a:t>‹#›</a:t>
            </a:fld>
            <a:endParaRPr lang="en-GB"/>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9" name="Rectangle 8"/>
          <p:cNvSpPr/>
          <p:nvPr/>
        </p:nvSpPr>
        <p:spPr bwMode="hidden">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1636524"/>
          </a:xfrm>
        </p:spPr>
        <p:txBody>
          <a:bodyPr anchor="b" anchorCtr="0">
            <a:normAutofit/>
          </a:bodyPr>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64282"/>
            <a:ext cx="5473700" cy="704848"/>
          </a:xfrm>
        </p:spPr>
        <p:txBody>
          <a:bodyPr/>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
        <p:nvSpPr>
          <p:cNvPr id="4" name="Rectangle 3">
            <a:extLst>
              <a:ext uri="{FF2B5EF4-FFF2-40B4-BE49-F238E27FC236}">
                <a16:creationId xmlns:a16="http://schemas.microsoft.com/office/drawing/2014/main" id="{9E7940B8-30A5-4282-B435-92062676BDAF}"/>
              </a:ext>
            </a:extLst>
          </p:cNvPr>
          <p:cNvSpPr/>
          <p:nvPr userDrawn="1"/>
        </p:nvSpPr>
        <p:spPr>
          <a:xfrm>
            <a:off x="0" y="3208149"/>
            <a:ext cx="6095999" cy="220851"/>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2" name="Rectangle 11">
            <a:extLst>
              <a:ext uri="{FF2B5EF4-FFF2-40B4-BE49-F238E27FC236}">
                <a16:creationId xmlns:a16="http://schemas.microsoft.com/office/drawing/2014/main" id="{58A28982-E151-9D4E-AB1A-BB1FCE98B60B}"/>
              </a:ext>
            </a:extLst>
          </p:cNvPr>
          <p:cNvSpPr/>
          <p:nvPr userDrawn="1"/>
        </p:nvSpPr>
        <p:spPr bwMode="ltGray">
          <a:xfrm>
            <a:off x="442914" y="6025453"/>
            <a:ext cx="3962400" cy="30892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b="1" dirty="0">
                <a:solidFill>
                  <a:schemeClr val="tx1"/>
                </a:solidFill>
                <a:latin typeface="Georgia" pitchFamily="18" charset="0"/>
              </a:rPr>
              <a:t>Price Waterhouse &amp; Co LLP</a:t>
            </a:r>
          </a:p>
        </p:txBody>
      </p:sp>
    </p:spTree>
    <p:extLst>
      <p:ext uri="{BB962C8B-B14F-4D97-AF65-F5344CB8AC3E}">
        <p14:creationId xmlns:p14="http://schemas.microsoft.com/office/powerpoint/2010/main" val="326077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23751976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0" y="3889611"/>
            <a:ext cx="12192000" cy="2998369"/>
            <a:chOff x="0" y="-2"/>
            <a:chExt cx="12192000" cy="6909286"/>
          </a:xfrm>
        </p:grpSpPr>
        <p:sp>
          <p:nvSpPr>
            <p:cNvPr id="8" name="Rectangle 7"/>
            <p:cNvSpPr/>
            <p:nvPr userDrawn="1"/>
          </p:nvSpPr>
          <p:spPr bwMode="hidden">
            <a:xfrm>
              <a:off x="0" y="69085"/>
              <a:ext cx="12192000" cy="6840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bwMode="hidden">
            <a:xfrm>
              <a:off x="0" y="-2"/>
              <a:ext cx="12192000" cy="3719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hasCustomPrompt="1"/>
          </p:nvPr>
        </p:nvSpPr>
        <p:spPr>
          <a:xfrm>
            <a:off x="442914" y="428625"/>
            <a:ext cx="5473699" cy="1608722"/>
          </a:xfrm>
        </p:spPr>
        <p:txBody>
          <a:bodyPr anchor="b" anchorCtr="0"/>
          <a:lstStyle>
            <a:lvl1pPr algn="l">
              <a:lnSpc>
                <a:spcPct val="85000"/>
              </a:lnSpc>
              <a:defRPr sz="5800">
                <a:solidFill>
                  <a:schemeClr val="tx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087047"/>
            <a:ext cx="11306176" cy="1451610"/>
          </a:xfrm>
        </p:spPr>
        <p:txBody>
          <a:bodyPr/>
          <a:lstStyle>
            <a:lvl1pPr marL="0">
              <a:lnSpc>
                <a:spcPct val="100000"/>
              </a:lnSpc>
              <a:spcBef>
                <a:spcPts val="0"/>
              </a:spcBef>
              <a:spcAft>
                <a:spcPts val="0"/>
              </a:spcAft>
              <a:buFontTx/>
              <a:buNone/>
              <a:defRPr sz="1200" b="0">
                <a:solidFill>
                  <a:schemeClr val="tx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9" name="Rectangle 8"/>
          <p:cNvSpPr/>
          <p:nvPr/>
        </p:nvSpPr>
        <p:spPr bwMode="hidden">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1636524"/>
          </a:xfrm>
        </p:spPr>
        <p:txBody>
          <a:bodyPr anchor="b" anchorCtr="0">
            <a:normAutofit/>
          </a:bodyPr>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64282"/>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
        <p:nvSpPr>
          <p:cNvPr id="4" name="Rectangle 3">
            <a:extLst>
              <a:ext uri="{FF2B5EF4-FFF2-40B4-BE49-F238E27FC236}">
                <a16:creationId xmlns:a16="http://schemas.microsoft.com/office/drawing/2014/main" id="{9E7940B8-30A5-4282-B435-92062676BDAF}"/>
              </a:ext>
            </a:extLst>
          </p:cNvPr>
          <p:cNvSpPr/>
          <p:nvPr userDrawn="1"/>
        </p:nvSpPr>
        <p:spPr>
          <a:xfrm>
            <a:off x="0" y="3208149"/>
            <a:ext cx="6095999" cy="220851"/>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04692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1" name="Rectangle 10"/>
          <p:cNvSpPr/>
          <p:nvPr userDrawn="1"/>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16" name="Subtitle 2"/>
          <p:cNvSpPr>
            <a:spLocks noGrp="1"/>
          </p:cNvSpPr>
          <p:nvPr>
            <p:ph type="subTitle" idx="1" hasCustomPrompt="1"/>
          </p:nvPr>
        </p:nvSpPr>
        <p:spPr>
          <a:xfrm>
            <a:off x="442914" y="3764282"/>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pic>
        <p:nvPicPr>
          <p:cNvPr id="17" name="Picture 16">
            <a:extLst>
              <a:ext uri="{FF2B5EF4-FFF2-40B4-BE49-F238E27FC236}">
                <a16:creationId xmlns:a16="http://schemas.microsoft.com/office/drawing/2014/main" id="{9C024489-97EC-1D48-A1FA-019C12286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74648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accent1"/>
        </a:solidFill>
        <a:effectLst/>
      </p:bgPr>
    </p:bg>
    <p:spTree>
      <p:nvGrpSpPr>
        <p:cNvPr id="1" name=""/>
        <p:cNvGrpSpPr/>
        <p:nvPr/>
      </p:nvGrpSpPr>
      <p:grpSpPr>
        <a:xfrm>
          <a:off x="0" y="0"/>
          <a:ext cx="0" cy="0"/>
          <a:chOff x="0" y="0"/>
          <a:chExt cx="0" cy="0"/>
        </a:xfrm>
      </p:grpSpPr>
      <p:sp>
        <p:nvSpPr>
          <p:cNvPr id="22" name="Freeform: Shape 8">
            <a:extLst>
              <a:ext uri="{FF2B5EF4-FFF2-40B4-BE49-F238E27FC236}">
                <a16:creationId xmlns:a16="http://schemas.microsoft.com/office/drawing/2014/main" id="{2B6306E4-EA3A-6A40-90F3-BFF139CD1856}"/>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1"/>
          <p:cNvSpPr>
            <a:spLocks noGrp="1"/>
          </p:cNvSpPr>
          <p:nvPr userDrawn="1">
            <p:ph type="ctrTitle" hasCustomPrompt="1"/>
          </p:nvPr>
        </p:nvSpPr>
        <p:spPr>
          <a:xfrm>
            <a:off x="442912" y="1431736"/>
            <a:ext cx="6057110" cy="1497731"/>
          </a:xfrm>
        </p:spPr>
        <p:txBody>
          <a:bodyPr anchor="ctr" anchorCtr="0">
            <a:normAutofit/>
          </a:bodyPr>
          <a:lstStyle>
            <a:lvl1pPr algn="l">
              <a:lnSpc>
                <a:spcPct val="86000"/>
              </a:lnSpc>
              <a:defRPr sz="5400">
                <a:solidFill>
                  <a:schemeClr val="bg1"/>
                </a:solidFill>
              </a:defRPr>
            </a:lvl1pPr>
          </a:lstStyle>
          <a:p>
            <a:r>
              <a:rPr lang="en-US" dirty="0"/>
              <a:t>[Presentation title]</a:t>
            </a:r>
            <a:endParaRPr lang="en-GB" dirty="0"/>
          </a:p>
        </p:txBody>
      </p:sp>
      <p:sp>
        <p:nvSpPr>
          <p:cNvPr id="9"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a:xfrm>
            <a:off x="11327130" y="6400800"/>
            <a:ext cx="421958" cy="137160"/>
          </a:xfrm>
        </p:spPr>
        <p:txBody>
          <a:bodyPr/>
          <a:lstStyle>
            <a:lvl1pPr>
              <a:defRPr>
                <a:solidFill>
                  <a:schemeClr val="bg1"/>
                </a:solidFill>
              </a:defRPr>
            </a:lvl1pPr>
          </a:lstStyle>
          <a:p>
            <a:fld id="{7870704B-CE94-48CC-AF30-84932A1262A7}" type="slidenum">
              <a:rPr lang="en-GB" smtClean="0"/>
              <a:pPr/>
              <a:t>‹#›</a:t>
            </a:fld>
            <a:endParaRPr lang="en-GB" dirty="0"/>
          </a:p>
        </p:txBody>
      </p:sp>
      <p:sp>
        <p:nvSpPr>
          <p:cNvPr id="2" name="Rectangle 1"/>
          <p:cNvSpPr/>
          <p:nvPr userDrawn="1"/>
        </p:nvSpPr>
        <p:spPr>
          <a:xfrm>
            <a:off x="-1" y="4694830"/>
            <a:ext cx="9144001" cy="2163170"/>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TextBox 9"/>
          <p:cNvSpPr txBox="1"/>
          <p:nvPr userDrawn="1"/>
        </p:nvSpPr>
        <p:spPr>
          <a:xfrm>
            <a:off x="442912" y="6400798"/>
            <a:ext cx="1831179" cy="137162"/>
          </a:xfrm>
          <a:prstGeom prst="rect">
            <a:avLst/>
          </a:prstGeom>
          <a:noFill/>
        </p:spPr>
        <p:txBody>
          <a:bodyPr wrap="square" lIns="0" tIns="0" rIns="0" bIns="0" rtlCol="0" anchor="b" anchorCtr="0">
            <a:noAutofit/>
          </a:bodyPr>
          <a:lstStyle/>
          <a:p>
            <a:pPr marL="0" indent="-274320" algn="l" defTabSz="914400" rtl="0" eaLnBrk="1" latinLnBrk="0" hangingPunct="1">
              <a:spcAft>
                <a:spcPts val="0"/>
              </a:spcAft>
            </a:pPr>
            <a:r>
              <a:rPr lang="en-US" sz="750" b="1" kern="1200" dirty="0">
                <a:solidFill>
                  <a:schemeClr val="bg1"/>
                </a:solidFill>
                <a:latin typeface="+mn-lt"/>
                <a:ea typeface="+mn-ea"/>
                <a:cs typeface="+mn-cs"/>
              </a:rPr>
              <a:t>PwC</a:t>
            </a:r>
          </a:p>
        </p:txBody>
      </p:sp>
      <p:sp>
        <p:nvSpPr>
          <p:cNvPr id="11" name="Date Placeholder 3">
            <a:extLst>
              <a:ext uri="{FF2B5EF4-FFF2-40B4-BE49-F238E27FC236}">
                <a16:creationId xmlns:a16="http://schemas.microsoft.com/office/drawing/2014/main" id="{5DB9102B-56F6-3849-9FD1-5C48A251FFFC}"/>
              </a:ext>
            </a:extLst>
          </p:cNvPr>
          <p:cNvSpPr txBox="1">
            <a:spLocks/>
          </p:cNvSpPr>
          <p:nvPr userDrawn="1"/>
        </p:nvSpPr>
        <p:spPr>
          <a:xfrm>
            <a:off x="733869" y="6400800"/>
            <a:ext cx="5142708"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lnSpc>
                <a:spcPct val="90000"/>
              </a:lnSpc>
              <a:spcBef>
                <a:spcPts val="0"/>
              </a:spcBef>
              <a:spcAft>
                <a:spcPts val="0"/>
              </a:spcAft>
              <a:buClr>
                <a:srgbClr val="000000"/>
              </a:buClr>
              <a:buSzPts val="2100"/>
              <a:buFont typeface="Arial"/>
              <a:buNone/>
            </a:pPr>
            <a:r>
              <a:rPr lang="en-GB" sz="750" kern="1200" dirty="0">
                <a:solidFill>
                  <a:schemeClr val="bg1"/>
                </a:solidFill>
                <a:latin typeface="+mn-lt"/>
                <a:ea typeface="+mn-ea"/>
                <a:cs typeface="+mn-cs"/>
              </a:rPr>
              <a:t>New Manager Programme (NMP)</a:t>
            </a:r>
            <a:endParaRPr lang="en-US" sz="750" kern="1200" dirty="0">
              <a:solidFill>
                <a:schemeClr val="bg1"/>
              </a:solidFill>
              <a:latin typeface="+mn-lt"/>
              <a:ea typeface="+mn-ea"/>
              <a:cs typeface="+mn-cs"/>
            </a:endParaRPr>
          </a:p>
        </p:txBody>
      </p:sp>
    </p:spTree>
    <p:extLst>
      <p:ext uri="{BB962C8B-B14F-4D97-AF65-F5344CB8AC3E}">
        <p14:creationId xmlns:p14="http://schemas.microsoft.com/office/powerpoint/2010/main" val="43235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2">
    <p:bg>
      <p:bgRef idx="1003">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09A93A-C7A1-4663-A4AB-949EFBEF8876}"/>
              </a:ext>
            </a:extLst>
          </p:cNvPr>
          <p:cNvSpPr/>
          <p:nvPr userDrawn="1"/>
        </p:nvSpPr>
        <p:spPr>
          <a:xfrm>
            <a:off x="-1" y="0"/>
            <a:ext cx="12192001" cy="6858000"/>
          </a:xfrm>
          <a:prstGeom prst="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4" name="Title 1"/>
          <p:cNvSpPr>
            <a:spLocks noGrp="1"/>
          </p:cNvSpPr>
          <p:nvPr userDrawn="1">
            <p:ph type="ctrTitle" hasCustomPrompt="1"/>
          </p:nvPr>
        </p:nvSpPr>
        <p:spPr>
          <a:xfrm>
            <a:off x="442912" y="428625"/>
            <a:ext cx="7418388" cy="1850551"/>
          </a:xfrm>
        </p:spPr>
        <p:txBody>
          <a:bodyPr anchor="b" anchorCtr="0">
            <a:normAutofit/>
          </a:bodyPr>
          <a:lstStyle>
            <a:lvl1pPr algn="l">
              <a:lnSpc>
                <a:spcPct val="86000"/>
              </a:lnSpc>
              <a:defRPr sz="5400">
                <a:solidFill>
                  <a:schemeClr val="tx1"/>
                </a:solidFill>
              </a:defRPr>
            </a:lvl1pPr>
          </a:lstStyle>
          <a:p>
            <a:r>
              <a:rPr lang="en-US" dirty="0"/>
              <a:t>[Presentation title]</a:t>
            </a:r>
            <a:endParaRPr lang="en-GB" dirty="0"/>
          </a:p>
        </p:txBody>
      </p:sp>
      <p:sp>
        <p:nvSpPr>
          <p:cNvPr id="9"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a:xfrm>
            <a:off x="11327130" y="6400800"/>
            <a:ext cx="421958" cy="137160"/>
          </a:xfrm>
        </p:spPr>
        <p:txBody>
          <a:bodyPr/>
          <a:lstStyle>
            <a:lvl1pPr>
              <a:defRPr>
                <a:solidFill>
                  <a:schemeClr val="tx1"/>
                </a:solidFill>
              </a:defRPr>
            </a:lvl1pPr>
          </a:lstStyle>
          <a:p>
            <a:fld id="{7870704B-CE94-48CC-AF30-84932A1262A7}" type="slidenum">
              <a:rPr lang="en-GB" smtClean="0"/>
              <a:pPr/>
              <a:t>‹#›</a:t>
            </a:fld>
            <a:endParaRPr lang="en-GB" dirty="0"/>
          </a:p>
        </p:txBody>
      </p:sp>
      <p:sp>
        <p:nvSpPr>
          <p:cNvPr id="2" name="Rectangle 1"/>
          <p:cNvSpPr/>
          <p:nvPr userDrawn="1"/>
        </p:nvSpPr>
        <p:spPr>
          <a:xfrm>
            <a:off x="-1" y="4694830"/>
            <a:ext cx="9144001" cy="216317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5" name="Rectangle 4">
            <a:extLst>
              <a:ext uri="{FF2B5EF4-FFF2-40B4-BE49-F238E27FC236}">
                <a16:creationId xmlns:a16="http://schemas.microsoft.com/office/drawing/2014/main" id="{7AAB10AC-4842-46FB-AF53-DEAAB07B9676}"/>
              </a:ext>
            </a:extLst>
          </p:cNvPr>
          <p:cNvSpPr/>
          <p:nvPr userDrawn="1"/>
        </p:nvSpPr>
        <p:spPr>
          <a:xfrm>
            <a:off x="-1" y="4399259"/>
            <a:ext cx="9144001" cy="304536"/>
          </a:xfrm>
          <a:prstGeom prst="rect">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2" name="Rectangle 11">
            <a:extLst>
              <a:ext uri="{FF2B5EF4-FFF2-40B4-BE49-F238E27FC236}">
                <a16:creationId xmlns:a16="http://schemas.microsoft.com/office/drawing/2014/main" id="{AABD592C-FB07-411E-B5AF-8FCC834B6B6E}"/>
              </a:ext>
            </a:extLst>
          </p:cNvPr>
          <p:cNvSpPr/>
          <p:nvPr userDrawn="1"/>
        </p:nvSpPr>
        <p:spPr>
          <a:xfrm rot="5400000">
            <a:off x="5863856" y="3273320"/>
            <a:ext cx="6864824" cy="304536"/>
          </a:xfrm>
          <a:prstGeom prst="rect">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Date Placeholder 3">
            <a:extLst>
              <a:ext uri="{FF2B5EF4-FFF2-40B4-BE49-F238E27FC236}">
                <a16:creationId xmlns:a16="http://schemas.microsoft.com/office/drawing/2014/main" id="{5B021686-90B5-D24A-9446-57D4F58FF5D5}"/>
              </a:ext>
            </a:extLst>
          </p:cNvPr>
          <p:cNvSpPr txBox="1">
            <a:spLocks/>
          </p:cNvSpPr>
          <p:nvPr userDrawn="1"/>
        </p:nvSpPr>
        <p:spPr>
          <a:xfrm>
            <a:off x="733869" y="6400800"/>
            <a:ext cx="5142708"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lnSpc>
                <a:spcPct val="90000"/>
              </a:lnSpc>
              <a:spcBef>
                <a:spcPts val="0"/>
              </a:spcBef>
              <a:spcAft>
                <a:spcPts val="0"/>
              </a:spcAft>
              <a:buClr>
                <a:srgbClr val="000000"/>
              </a:buClr>
              <a:buSzPts val="2100"/>
              <a:buFont typeface="Arial"/>
              <a:buNone/>
            </a:pPr>
            <a:endParaRPr lang="en-US" sz="750" kern="1200" dirty="0">
              <a:solidFill>
                <a:schemeClr val="tx1"/>
              </a:solidFill>
              <a:latin typeface="+mn-lt"/>
              <a:ea typeface="+mn-ea"/>
              <a:cs typeface="+mn-cs"/>
              <a:sym typeface="Georgia"/>
            </a:endParaRPr>
          </a:p>
        </p:txBody>
      </p:sp>
      <p:sp>
        <p:nvSpPr>
          <p:cNvPr id="11" name="TextBox 10">
            <a:extLst>
              <a:ext uri="{FF2B5EF4-FFF2-40B4-BE49-F238E27FC236}">
                <a16:creationId xmlns:a16="http://schemas.microsoft.com/office/drawing/2014/main" id="{AAC26EA5-6AE9-8D4C-ADEE-D2E031ABDB29}"/>
              </a:ext>
            </a:extLst>
          </p:cNvPr>
          <p:cNvSpPr txBox="1"/>
          <p:nvPr userDrawn="1"/>
        </p:nvSpPr>
        <p:spPr>
          <a:xfrm>
            <a:off x="442912" y="6400800"/>
            <a:ext cx="1596813" cy="137159"/>
          </a:xfrm>
          <a:prstGeom prst="rect">
            <a:avLst/>
          </a:prstGeom>
          <a:noFill/>
        </p:spPr>
        <p:txBody>
          <a:bodyPr wrap="square" lIns="0" tIns="0" rIns="0" bIns="0" rtlCol="0" anchor="b" anchorCtr="0">
            <a:noAutofit/>
          </a:bodyPr>
          <a:lstStyle/>
          <a:p>
            <a:pPr algn="l"/>
            <a:r>
              <a:rPr lang="en-GB" sz="800" b="1" dirty="0">
                <a:solidFill>
                  <a:schemeClr val="bg1"/>
                </a:solidFill>
                <a:latin typeface="Arial" panose="020B0604020202020204" pitchFamily="34" charset="0"/>
                <a:cs typeface="Arial" panose="020B0604020202020204" pitchFamily="34" charset="0"/>
              </a:rPr>
              <a:t>PwC</a:t>
            </a:r>
          </a:p>
        </p:txBody>
      </p:sp>
      <p:sp>
        <p:nvSpPr>
          <p:cNvPr id="16" name="TextBox 15">
            <a:extLst>
              <a:ext uri="{FF2B5EF4-FFF2-40B4-BE49-F238E27FC236}">
                <a16:creationId xmlns:a16="http://schemas.microsoft.com/office/drawing/2014/main" id="{325B3A15-7ED5-1644-AC9B-E98AD0C1E88E}"/>
              </a:ext>
            </a:extLst>
          </p:cNvPr>
          <p:cNvSpPr txBox="1"/>
          <p:nvPr userDrawn="1"/>
        </p:nvSpPr>
        <p:spPr>
          <a:xfrm>
            <a:off x="733869" y="6425999"/>
            <a:ext cx="3338938" cy="111960"/>
          </a:xfrm>
          <a:prstGeom prst="rect">
            <a:avLst/>
          </a:prstGeom>
          <a:noFill/>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bg1"/>
                </a:solidFill>
              </a:rPr>
              <a:t>Vedanta Limited</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87653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81767"/>
            <a:ext cx="11306175" cy="1708526"/>
          </a:xfrm>
        </p:spPr>
        <p:txBody>
          <a:bodyPr>
            <a:normAutofit/>
          </a:bodyPr>
          <a:lstStyle>
            <a:lvl1pPr>
              <a:defRPr sz="2800"/>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12352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1"/>
            <a:ext cx="11306175" cy="1708526"/>
          </a:xfrm>
        </p:spPr>
        <p:txBody>
          <a:bodyPr>
            <a:normAutofit/>
          </a:bodyPr>
          <a:lstStyle>
            <a:lvl1pPr>
              <a:defRPr sz="3600"/>
            </a:lvl1pPr>
          </a:lstStyle>
          <a:p>
            <a:r>
              <a:rPr lang="en-US" dirty="0"/>
              <a:t>[Slide title]</a:t>
            </a:r>
            <a:endParaRPr lang="en-GB" dirty="0"/>
          </a:p>
        </p:txBody>
      </p:sp>
      <p:sp>
        <p:nvSpPr>
          <p:cNvPr id="12" name="Rectangle 11">
            <a:extLst>
              <a:ext uri="{FF2B5EF4-FFF2-40B4-BE49-F238E27FC236}">
                <a16:creationId xmlns:a16="http://schemas.microsoft.com/office/drawing/2014/main" id="{0ECEBBE4-5044-43A2-A273-C217FC12793A}"/>
              </a:ext>
            </a:extLst>
          </p:cNvPr>
          <p:cNvSpPr/>
          <p:nvPr userDrawn="1"/>
        </p:nvSpPr>
        <p:spPr bwMode="hidden">
          <a:xfrm>
            <a:off x="0" y="6233152"/>
            <a:ext cx="12192000" cy="624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Picture Placeholder 4">
            <a:extLst>
              <a:ext uri="{FF2B5EF4-FFF2-40B4-BE49-F238E27FC236}">
                <a16:creationId xmlns:a16="http://schemas.microsoft.com/office/drawing/2014/main" id="{EE1E06CA-C166-440F-BEF5-B383550F931F}"/>
              </a:ext>
            </a:extLst>
          </p:cNvPr>
          <p:cNvSpPr>
            <a:spLocks noGrp="1"/>
          </p:cNvSpPr>
          <p:nvPr>
            <p:ph type="pic" sz="quarter" idx="10"/>
          </p:nvPr>
        </p:nvSpPr>
        <p:spPr bwMode="hidden">
          <a:xfrm>
            <a:off x="0" y="0"/>
            <a:ext cx="12192000" cy="4575812"/>
          </a:xfrm>
          <a:solidFill>
            <a:srgbClr val="DEDEDE"/>
          </a:solidFill>
        </p:spPr>
        <p:txBody>
          <a:bodyPr anchor="ctr" anchorCtr="0"/>
          <a:lstStyle>
            <a:lvl1pPr algn="ctr">
              <a:defRPr sz="1000" b="0">
                <a:solidFill>
                  <a:schemeClr val="tx1"/>
                </a:solidFill>
              </a:defRPr>
            </a:lvl1pPr>
          </a:lstStyle>
          <a:p>
            <a:r>
              <a:rPr lang="en-US" dirty="0"/>
              <a:t>Click icon to add picture</a:t>
            </a:r>
            <a:endParaRPr lang="en-GB" dirty="0"/>
          </a:p>
        </p:txBody>
      </p:sp>
      <p:sp>
        <p:nvSpPr>
          <p:cNvPr id="14" name="Rectangle 13">
            <a:extLst>
              <a:ext uri="{FF2B5EF4-FFF2-40B4-BE49-F238E27FC236}">
                <a16:creationId xmlns:a16="http://schemas.microsoft.com/office/drawing/2014/main" id="{1D10B1A5-7740-42C5-831C-DD360D434500}"/>
              </a:ext>
            </a:extLst>
          </p:cNvPr>
          <p:cNvSpPr/>
          <p:nvPr userDrawn="1"/>
        </p:nvSpPr>
        <p:spPr bwMode="hidden">
          <a:xfrm>
            <a:off x="0" y="4575812"/>
            <a:ext cx="12192000" cy="1657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lvl1pPr>
              <a:defRPr>
                <a:solidFill>
                  <a:schemeClr val="tx1"/>
                </a:solidFill>
              </a:defRPr>
            </a:lvl1p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400258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45389DBB-3F14-48C5-939C-9538A7865ADF}"/>
              </a:ext>
            </a:extLst>
          </p:cNvPr>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4" name="Rectangle 3">
            <a:extLst>
              <a:ext uri="{FF2B5EF4-FFF2-40B4-BE49-F238E27FC236}">
                <a16:creationId xmlns:a16="http://schemas.microsoft.com/office/drawing/2014/main" id="{ED2DB127-7254-414D-BC49-0A7ED24FC163}"/>
              </a:ext>
            </a:extLst>
          </p:cNvPr>
          <p:cNvSpPr/>
          <p:nvPr userDrawn="1"/>
        </p:nvSpPr>
        <p:spPr bwMode="hidden">
          <a:xfrm>
            <a:off x="0" y="0"/>
            <a:ext cx="6096000" cy="6127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1A5B98A-8762-467E-9D35-42EADB8C6F80}"/>
              </a:ext>
            </a:extLst>
          </p:cNvPr>
          <p:cNvSpPr/>
          <p:nvPr userDrawn="1"/>
        </p:nvSpPr>
        <p:spPr bwMode="hidden">
          <a:xfrm>
            <a:off x="0" y="6127844"/>
            <a:ext cx="6096000" cy="7438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42913" y="432001"/>
            <a:ext cx="5433664" cy="783838"/>
          </a:xfrm>
        </p:spPr>
        <p:txBody>
          <a:bodyPr>
            <a:normAutofit/>
          </a:bodyPr>
          <a:lstStyle>
            <a:lvl1pPr>
              <a:defRPr sz="3200">
                <a:solidFill>
                  <a:schemeClr val="bg1"/>
                </a:solidFill>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10" name="TextBox 9">
            <a:extLst>
              <a:ext uri="{FF2B5EF4-FFF2-40B4-BE49-F238E27FC236}">
                <a16:creationId xmlns:a16="http://schemas.microsoft.com/office/drawing/2014/main" id="{312986B2-79C5-9849-952D-B2BD6540AD7A}"/>
              </a:ext>
            </a:extLst>
          </p:cNvPr>
          <p:cNvSpPr txBox="1"/>
          <p:nvPr userDrawn="1"/>
        </p:nvSpPr>
        <p:spPr>
          <a:xfrm>
            <a:off x="442912" y="6400798"/>
            <a:ext cx="372097" cy="137161"/>
          </a:xfrm>
          <a:prstGeom prst="rect">
            <a:avLst/>
          </a:prstGeom>
          <a:noFill/>
        </p:spPr>
        <p:txBody>
          <a:bodyPr wrap="square" lIns="0" tIns="0" rIns="0" bIns="0" rtlCol="0" anchor="b" anchorCtr="0">
            <a:noAutofit/>
          </a:bodyPr>
          <a:lstStyle/>
          <a:p>
            <a:r>
              <a:rPr lang="en-US" sz="800" b="1" kern="1200" dirty="0">
                <a:solidFill>
                  <a:schemeClr val="bg1"/>
                </a:solidFill>
                <a:latin typeface="+mn-lt"/>
                <a:ea typeface="+mn-ea"/>
                <a:cs typeface="Arial" panose="020B0604020202020204" pitchFamily="34" charset="0"/>
              </a:rPr>
              <a:t>PwC</a:t>
            </a:r>
          </a:p>
        </p:txBody>
      </p:sp>
      <p:sp>
        <p:nvSpPr>
          <p:cNvPr id="11" name="Date Placeholder 3">
            <a:extLst>
              <a:ext uri="{FF2B5EF4-FFF2-40B4-BE49-F238E27FC236}">
                <a16:creationId xmlns:a16="http://schemas.microsoft.com/office/drawing/2014/main" id="{C65C79E5-065F-CC49-BB0A-9F8CB369B1CB}"/>
              </a:ext>
            </a:extLst>
          </p:cNvPr>
          <p:cNvSpPr txBox="1">
            <a:spLocks/>
          </p:cNvSpPr>
          <p:nvPr userDrawn="1"/>
        </p:nvSpPr>
        <p:spPr>
          <a:xfrm>
            <a:off x="733869" y="6400800"/>
            <a:ext cx="5142708"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lnSpc>
                <a:spcPct val="90000"/>
              </a:lnSpc>
              <a:spcBef>
                <a:spcPts val="0"/>
              </a:spcBef>
              <a:spcAft>
                <a:spcPts val="0"/>
              </a:spcAft>
              <a:buClr>
                <a:srgbClr val="000000"/>
              </a:buClr>
              <a:buSzPts val="2100"/>
              <a:buFont typeface="Arial"/>
              <a:buNone/>
            </a:pPr>
            <a:endParaRPr lang="en-US" sz="750" kern="1200" dirty="0">
              <a:solidFill>
                <a:schemeClr val="bg1"/>
              </a:solidFill>
              <a:latin typeface="+mn-lt"/>
              <a:ea typeface="+mn-ea"/>
              <a:cs typeface="+mn-cs"/>
              <a:sym typeface="Georgia"/>
            </a:endParaRPr>
          </a:p>
        </p:txBody>
      </p:sp>
      <p:sp>
        <p:nvSpPr>
          <p:cNvPr id="12" name="TextBox 11">
            <a:extLst>
              <a:ext uri="{FF2B5EF4-FFF2-40B4-BE49-F238E27FC236}">
                <a16:creationId xmlns:a16="http://schemas.microsoft.com/office/drawing/2014/main" id="{04D8D7B7-5F5C-A54D-B5D8-8BE0836C6749}"/>
              </a:ext>
            </a:extLst>
          </p:cNvPr>
          <p:cNvSpPr txBox="1"/>
          <p:nvPr userDrawn="1"/>
        </p:nvSpPr>
        <p:spPr>
          <a:xfrm>
            <a:off x="733869" y="6425999"/>
            <a:ext cx="3338938" cy="111960"/>
          </a:xfrm>
          <a:prstGeom prst="rect">
            <a:avLst/>
          </a:prstGeom>
          <a:noFill/>
        </p:spPr>
        <p:txBody>
          <a:bodyPr wrap="square" lIns="0" tIns="0" rIns="0" bIns="0" rtlCol="0" anchor="b" anchorCtr="0">
            <a:noAutofit/>
          </a:bodyPr>
          <a:lstStyle/>
          <a:p>
            <a:pPr marL="0" marR="0" lvl="0" indent="-27432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mn-lt"/>
                <a:ea typeface="+mn-ea"/>
                <a:cs typeface="+mn-cs"/>
              </a:rPr>
              <a:t>Technology Landscape – India</a:t>
            </a:r>
          </a:p>
        </p:txBody>
      </p:sp>
    </p:spTree>
    <p:extLst>
      <p:ext uri="{BB962C8B-B14F-4D97-AF65-F5344CB8AC3E}">
        <p14:creationId xmlns:p14="http://schemas.microsoft.com/office/powerpoint/2010/main" val="14789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45389DBB-3F14-48C5-939C-9538A7865ADF}"/>
              </a:ext>
            </a:extLst>
          </p:cNvPr>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4" name="Rectangle 3">
            <a:extLst>
              <a:ext uri="{FF2B5EF4-FFF2-40B4-BE49-F238E27FC236}">
                <a16:creationId xmlns:a16="http://schemas.microsoft.com/office/drawing/2014/main" id="{ED2DB127-7254-414D-BC49-0A7ED24FC163}"/>
              </a:ext>
            </a:extLst>
          </p:cNvPr>
          <p:cNvSpPr/>
          <p:nvPr userDrawn="1"/>
        </p:nvSpPr>
        <p:spPr bwMode="hidden">
          <a:xfrm>
            <a:off x="0" y="0"/>
            <a:ext cx="6096000" cy="6127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1A5B98A-8762-467E-9D35-42EADB8C6F80}"/>
              </a:ext>
            </a:extLst>
          </p:cNvPr>
          <p:cNvSpPr/>
          <p:nvPr userDrawn="1"/>
        </p:nvSpPr>
        <p:spPr bwMode="hidden">
          <a:xfrm>
            <a:off x="0" y="6127844"/>
            <a:ext cx="6096000" cy="743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42913" y="2438601"/>
            <a:ext cx="5433664" cy="990399"/>
          </a:xfrm>
        </p:spPr>
        <p:txBody>
          <a:bodyPr anchor="ctr">
            <a:normAutofit/>
          </a:bodyPr>
          <a:lstStyle>
            <a:lvl1pPr>
              <a:defRPr sz="4500">
                <a:solidFill>
                  <a:schemeClr val="bg1"/>
                </a:solidFill>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8" name="TextBox 7">
            <a:extLst>
              <a:ext uri="{FF2B5EF4-FFF2-40B4-BE49-F238E27FC236}">
                <a16:creationId xmlns:a16="http://schemas.microsoft.com/office/drawing/2014/main" id="{0782246A-0F4B-4DD3-808B-DE264A91228E}"/>
              </a:ext>
            </a:extLst>
          </p:cNvPr>
          <p:cNvSpPr txBox="1"/>
          <p:nvPr userDrawn="1"/>
        </p:nvSpPr>
        <p:spPr>
          <a:xfrm>
            <a:off x="442912" y="6400798"/>
            <a:ext cx="1831179" cy="137162"/>
          </a:xfrm>
          <a:prstGeom prst="rect">
            <a:avLst/>
          </a:prstGeom>
          <a:noFill/>
        </p:spPr>
        <p:txBody>
          <a:bodyPr wrap="square" lIns="0" tIns="0" rIns="0" bIns="0" rtlCol="0" anchor="b" anchorCtr="0">
            <a:noAutofit/>
          </a:bodyPr>
          <a:lstStyle/>
          <a:p>
            <a:pPr marL="0" indent="-274320" algn="l" defTabSz="914400" rtl="0" eaLnBrk="1" latinLnBrk="0" hangingPunct="1">
              <a:spcAft>
                <a:spcPts val="0"/>
              </a:spcAft>
            </a:pPr>
            <a:r>
              <a:rPr lang="en-US" sz="750" b="1" kern="1200" dirty="0">
                <a:solidFill>
                  <a:schemeClr val="bg1"/>
                </a:solidFill>
                <a:latin typeface="+mn-lt"/>
                <a:ea typeface="+mn-ea"/>
                <a:cs typeface="+mn-cs"/>
              </a:rPr>
              <a:t>PwC</a:t>
            </a:r>
          </a:p>
        </p:txBody>
      </p:sp>
      <p:sp>
        <p:nvSpPr>
          <p:cNvPr id="9" name="Date Placeholder 3">
            <a:extLst>
              <a:ext uri="{FF2B5EF4-FFF2-40B4-BE49-F238E27FC236}">
                <a16:creationId xmlns:a16="http://schemas.microsoft.com/office/drawing/2014/main" id="{24F89D5A-523B-4ABE-A3EA-2024F41E3736}"/>
              </a:ext>
            </a:extLst>
          </p:cNvPr>
          <p:cNvSpPr txBox="1">
            <a:spLocks/>
          </p:cNvSpPr>
          <p:nvPr userDrawn="1"/>
        </p:nvSpPr>
        <p:spPr>
          <a:xfrm>
            <a:off x="733869" y="6400800"/>
            <a:ext cx="5142708"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lnSpc>
                <a:spcPct val="90000"/>
              </a:lnSpc>
              <a:spcBef>
                <a:spcPts val="0"/>
              </a:spcBef>
              <a:spcAft>
                <a:spcPts val="0"/>
              </a:spcAft>
              <a:buClr>
                <a:srgbClr val="000000"/>
              </a:buClr>
              <a:buSzPts val="2100"/>
              <a:buFont typeface="Arial"/>
              <a:buNone/>
            </a:pPr>
            <a:r>
              <a:rPr lang="en-GB" sz="750" kern="1200" dirty="0">
                <a:solidFill>
                  <a:schemeClr val="bg1"/>
                </a:solidFill>
                <a:latin typeface="+mn-lt"/>
                <a:ea typeface="+mn-ea"/>
                <a:cs typeface="+mn-cs"/>
              </a:rPr>
              <a:t>Reliance Communications </a:t>
            </a:r>
            <a:endParaRPr lang="en-US" sz="750" kern="1200" dirty="0">
              <a:solidFill>
                <a:schemeClr val="bg1"/>
              </a:solidFill>
              <a:latin typeface="+mn-lt"/>
              <a:ea typeface="+mn-ea"/>
              <a:cs typeface="+mn-cs"/>
              <a:sym typeface="Georgia"/>
            </a:endParaRPr>
          </a:p>
        </p:txBody>
      </p:sp>
    </p:spTree>
    <p:extLst>
      <p:ext uri="{BB962C8B-B14F-4D97-AF65-F5344CB8AC3E}">
        <p14:creationId xmlns:p14="http://schemas.microsoft.com/office/powerpoint/2010/main" val="305653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dirty="0"/>
              <a:t>[Slide title]</a:t>
            </a:r>
            <a:endParaRPr lang="en-GB" dirty="0"/>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327130" y="6400800"/>
            <a:ext cx="421958" cy="137160"/>
          </a:xfrm>
          <a:prstGeom prst="rect">
            <a:avLst/>
          </a:prstGeom>
        </p:spPr>
        <p:txBody>
          <a:bodyPr vert="horz" lIns="0" tIns="0" rIns="0" bIns="0" rtlCol="0" anchor="b" anchorCtr="0">
            <a:noAutofit/>
          </a:bodyPr>
          <a:lstStyle>
            <a:lvl1pPr algn="r">
              <a:defRPr sz="750">
                <a:solidFill>
                  <a:schemeClr val="tx1"/>
                </a:solidFill>
              </a:defRPr>
            </a:lvl1pPr>
          </a:lstStyle>
          <a:p>
            <a:fld id="{7870704B-CE94-48CC-AF30-84932A1262A7}" type="slidenum">
              <a:rPr lang="en-GB" smtClean="0"/>
              <a:pPr/>
              <a:t>‹#›</a:t>
            </a:fld>
            <a:endParaRPr lang="en-GB" dirty="0"/>
          </a:p>
        </p:txBody>
      </p:sp>
      <p:sp>
        <p:nvSpPr>
          <p:cNvPr id="9" name="Date Placeholder 3"/>
          <p:cNvSpPr txBox="1">
            <a:spLocks/>
          </p:cNvSpPr>
          <p:nvPr/>
        </p:nvSpPr>
        <p:spPr>
          <a:xfrm>
            <a:off x="8218488" y="6400800"/>
            <a:ext cx="2942431"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0" name="Date Placeholder 3">
            <a:extLst>
              <a:ext uri="{FF2B5EF4-FFF2-40B4-BE49-F238E27FC236}">
                <a16:creationId xmlns:a16="http://schemas.microsoft.com/office/drawing/2014/main" id="{5DB9102B-56F6-3849-9FD1-5C48A251FFFC}"/>
              </a:ext>
            </a:extLst>
          </p:cNvPr>
          <p:cNvSpPr txBox="1">
            <a:spLocks/>
          </p:cNvSpPr>
          <p:nvPr userDrawn="1"/>
        </p:nvSpPr>
        <p:spPr>
          <a:xfrm>
            <a:off x="733869" y="6400800"/>
            <a:ext cx="5142708"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lnSpc>
                <a:spcPct val="90000"/>
              </a:lnSpc>
              <a:spcBef>
                <a:spcPts val="0"/>
              </a:spcBef>
              <a:spcAft>
                <a:spcPts val="0"/>
              </a:spcAft>
              <a:buClr>
                <a:srgbClr val="000000"/>
              </a:buClr>
              <a:buSzPts val="2100"/>
              <a:buFont typeface="Arial"/>
              <a:buNone/>
            </a:pPr>
            <a:endParaRPr lang="en-US" sz="750" kern="1200" dirty="0">
              <a:solidFill>
                <a:schemeClr val="tx1"/>
              </a:solidFill>
              <a:latin typeface="+mn-lt"/>
              <a:ea typeface="+mn-ea"/>
              <a:cs typeface="+mn-cs"/>
              <a:sym typeface="Georgia"/>
            </a:endParaRPr>
          </a:p>
        </p:txBody>
      </p:sp>
      <p:sp>
        <p:nvSpPr>
          <p:cNvPr id="11" name="TextBox 10">
            <a:extLst>
              <a:ext uri="{FF2B5EF4-FFF2-40B4-BE49-F238E27FC236}">
                <a16:creationId xmlns:a16="http://schemas.microsoft.com/office/drawing/2014/main" id="{AA7A2608-1388-4ED8-B0E4-8ACE199D2162}"/>
              </a:ext>
            </a:extLst>
          </p:cNvPr>
          <p:cNvSpPr txBox="1"/>
          <p:nvPr userDrawn="1"/>
        </p:nvSpPr>
        <p:spPr>
          <a:xfrm>
            <a:off x="733869" y="6425999"/>
            <a:ext cx="3338938" cy="111960"/>
          </a:xfrm>
          <a:prstGeom prst="rect">
            <a:avLst/>
          </a:prstGeom>
          <a:noFill/>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4" r:id="rId1"/>
    <p:sldLayoutId id="2147483796" r:id="rId2"/>
    <p:sldLayoutId id="2147483730" r:id="rId3"/>
    <p:sldLayoutId id="2147483791" r:id="rId4"/>
    <p:sldLayoutId id="2147483792" r:id="rId5"/>
    <p:sldLayoutId id="2147483740" r:id="rId6"/>
    <p:sldLayoutId id="2147483795" r:id="rId7"/>
    <p:sldLayoutId id="2147483793" r:id="rId8"/>
    <p:sldLayoutId id="2147483794" r:id="rId9"/>
    <p:sldLayoutId id="2147483778" r:id="rId10"/>
    <p:sldLayoutId id="2147483789" r:id="rId11"/>
  </p:sldLayoutIdLst>
  <p:hf hdr="0" ftr="0" dt="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userDrawn="1">
          <p15:clr>
            <a:srgbClr val="F26B43"/>
          </p15:clr>
        </p15:guide>
        <p15:guide id="1" pos="279" userDrawn="1">
          <p15:clr>
            <a:srgbClr val="F26B43"/>
          </p15:clr>
        </p15:guide>
        <p15:guide id="2" pos="7401" userDrawn="1">
          <p15:clr>
            <a:srgbClr val="F26B43"/>
          </p15:clr>
        </p15:guide>
        <p15:guide id="3" pos="3953" userDrawn="1">
          <p15:clr>
            <a:srgbClr val="F26B43"/>
          </p15:clr>
        </p15:guide>
        <p15:guide id="4" pos="3727" userDrawn="1">
          <p15:clr>
            <a:srgbClr val="F26B43"/>
          </p15:clr>
        </p15:guide>
        <p15:guide id="5" orient="horz" pos="3888" userDrawn="1">
          <p15:clr>
            <a:srgbClr val="F26B43"/>
          </p15:clr>
        </p15:guide>
        <p15:guide id="6" pos="2726" userDrawn="1">
          <p15:clr>
            <a:srgbClr val="F26B43"/>
          </p15:clr>
        </p15:guide>
        <p15:guide id="7" pos="2502" userDrawn="1">
          <p15:clr>
            <a:srgbClr val="F26B43"/>
          </p15:clr>
        </p15:guide>
        <p15:guide id="8" pos="4952" userDrawn="1">
          <p15:clr>
            <a:srgbClr val="F26B43"/>
          </p15:clr>
        </p15:guide>
        <p15:guide id="9" pos="5177" userDrawn="1">
          <p15:clr>
            <a:srgbClr val="F26B43"/>
          </p15:clr>
        </p15:guide>
        <p15:guide id="10" orient="horz" pos="2160" userDrawn="1">
          <p15:clr>
            <a:srgbClr val="F26B43"/>
          </p15:clr>
        </p15:guide>
        <p15:guide id="11" orient="horz" pos="1325" userDrawn="1">
          <p15:clr>
            <a:srgbClr val="F26B43"/>
          </p15:clr>
        </p15:guide>
        <p15:guide id="12" orient="horz" pos="1146" userDrawn="1">
          <p15:clr>
            <a:srgbClr val="F26B43"/>
          </p15:clr>
        </p15:guide>
        <p15:guide id="13" orient="horz" pos="2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870D6-ACE7-4C48-B3CF-90711287DD7C}"/>
              </a:ext>
            </a:extLst>
          </p:cNvPr>
          <p:cNvSpPr>
            <a:spLocks noGrp="1"/>
          </p:cNvSpPr>
          <p:nvPr>
            <p:ph type="ctrTitle"/>
          </p:nvPr>
        </p:nvSpPr>
        <p:spPr>
          <a:xfrm>
            <a:off x="442913" y="1430109"/>
            <a:ext cx="5473700" cy="1169063"/>
          </a:xfrm>
        </p:spPr>
        <p:txBody>
          <a:bodyPr>
            <a:normAutofit fontScale="90000"/>
          </a:bodyPr>
          <a:lstStyle/>
          <a:p>
            <a:br>
              <a:rPr lang="en-US" sz="4800" dirty="0"/>
            </a:br>
            <a:br>
              <a:rPr lang="en-US" sz="4800" dirty="0"/>
            </a:br>
            <a:br>
              <a:rPr lang="en-US" sz="4800" dirty="0"/>
            </a:br>
            <a:br>
              <a:rPr lang="en-US" sz="4800" dirty="0"/>
            </a:br>
            <a:br>
              <a:rPr lang="en-US" sz="4800" dirty="0"/>
            </a:br>
            <a:r>
              <a:rPr lang="en-US" sz="4800" dirty="0"/>
              <a:t>Section 195</a:t>
            </a:r>
            <a:br>
              <a:rPr lang="en-US" sz="4800" dirty="0"/>
            </a:br>
            <a:r>
              <a:rPr lang="en-US" sz="4000" dirty="0"/>
              <a:t>Tax Deduction at Source</a:t>
            </a:r>
            <a:br>
              <a:rPr lang="en-US" sz="4000" dirty="0"/>
            </a:br>
            <a:br>
              <a:rPr lang="en-US" sz="4000" dirty="0"/>
            </a:br>
            <a:r>
              <a:rPr lang="en-US" sz="3100" i="1" dirty="0"/>
              <a:t>Himanshu Bhatia</a:t>
            </a:r>
          </a:p>
        </p:txBody>
      </p:sp>
      <p:sp>
        <p:nvSpPr>
          <p:cNvPr id="4" name="Subtitle 3">
            <a:extLst>
              <a:ext uri="{FF2B5EF4-FFF2-40B4-BE49-F238E27FC236}">
                <a16:creationId xmlns:a16="http://schemas.microsoft.com/office/drawing/2014/main" id="{9AB1B44D-6DBF-0745-BE7D-469420D59FEE}"/>
              </a:ext>
            </a:extLst>
          </p:cNvPr>
          <p:cNvSpPr>
            <a:spLocks noGrp="1"/>
          </p:cNvSpPr>
          <p:nvPr>
            <p:ph type="subTitle" idx="1"/>
          </p:nvPr>
        </p:nvSpPr>
        <p:spPr>
          <a:xfrm>
            <a:off x="442913" y="3894911"/>
            <a:ext cx="5473700" cy="224914"/>
          </a:xfrm>
        </p:spPr>
        <p:txBody>
          <a:bodyPr/>
          <a:lstStyle/>
          <a:p>
            <a:r>
              <a:rPr lang="en-GB" dirty="0">
                <a:solidFill>
                  <a:schemeClr val="tx1"/>
                </a:solidFill>
              </a:rPr>
              <a:t>September 2019</a:t>
            </a:r>
          </a:p>
        </p:txBody>
      </p:sp>
      <p:pic>
        <p:nvPicPr>
          <p:cNvPr id="9" name="Picture Placeholder 8">
            <a:extLst>
              <a:ext uri="{FF2B5EF4-FFF2-40B4-BE49-F238E27FC236}">
                <a16:creationId xmlns:a16="http://schemas.microsoft.com/office/drawing/2014/main" id="{17097D7D-1402-0142-B955-8E19E42002E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293" t="26453" r="54767"/>
          <a:stretch/>
        </p:blipFill>
        <p:spPr>
          <a:xfrm>
            <a:off x="6096000" y="0"/>
            <a:ext cx="6095999" cy="6858000"/>
          </a:xfrm>
        </p:spPr>
      </p:pic>
    </p:spTree>
    <p:extLst>
      <p:ext uri="{BB962C8B-B14F-4D97-AF65-F5344CB8AC3E}">
        <p14:creationId xmlns:p14="http://schemas.microsoft.com/office/powerpoint/2010/main" val="163694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Section 195(1) – Scope and applicability</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10</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3077766"/>
          </a:xfrm>
          <a:prstGeom prst="rect">
            <a:avLst/>
          </a:prstGeom>
        </p:spPr>
        <p:txBody>
          <a:bodyPr wrap="square">
            <a:spAutoFit/>
          </a:bodyPr>
          <a:lstStyle/>
          <a:p>
            <a:pPr marL="285750" indent="-285750">
              <a:spcAft>
                <a:spcPts val="1200"/>
              </a:spcAft>
              <a:buFont typeface="Arial" panose="020B0604020202020204" pitchFamily="34" charset="0"/>
              <a:buChar char="•"/>
            </a:pPr>
            <a:r>
              <a:rPr lang="en-IN" altLang="en-US" dirty="0">
                <a:solidFill>
                  <a:srgbClr val="000000"/>
                </a:solidFill>
              </a:rPr>
              <a:t>Section 195(1) deals with deduction of tax at source from </a:t>
            </a:r>
            <a:r>
              <a:rPr lang="en-IN" altLang="en-US" b="1" u="sng" dirty="0">
                <a:solidFill>
                  <a:srgbClr val="000000"/>
                </a:solidFill>
              </a:rPr>
              <a:t>payments to non-residents and foreign companies</a:t>
            </a:r>
          </a:p>
          <a:p>
            <a:pPr marL="290513" lvl="2" indent="-285750">
              <a:spcAft>
                <a:spcPts val="1200"/>
              </a:spcAft>
              <a:buFont typeface="Arial" panose="020B0604020202020204" pitchFamily="34" charset="0"/>
              <a:buChar char="•"/>
            </a:pPr>
            <a:r>
              <a:rPr lang="en-IN" altLang="en-US" b="1" dirty="0">
                <a:solidFill>
                  <a:srgbClr val="000000"/>
                </a:solidFill>
              </a:rPr>
              <a:t>All payments covered (excluding salaries)</a:t>
            </a:r>
            <a:r>
              <a:rPr lang="en-IN" altLang="en-US" dirty="0">
                <a:solidFill>
                  <a:srgbClr val="000000"/>
                </a:solidFill>
              </a:rPr>
              <a:t> – e.g. payment to foreign architect for residential house construction</a:t>
            </a:r>
          </a:p>
          <a:p>
            <a:pPr marL="290513" lvl="2" indent="-285750">
              <a:spcAft>
                <a:spcPts val="1200"/>
              </a:spcAft>
              <a:buFont typeface="Arial" panose="020B0604020202020204" pitchFamily="34" charset="0"/>
              <a:buChar char="•"/>
            </a:pPr>
            <a:r>
              <a:rPr lang="en-IN" altLang="en-US" b="1" dirty="0">
                <a:solidFill>
                  <a:srgbClr val="000000"/>
                </a:solidFill>
              </a:rPr>
              <a:t>All payers covered irrespective of legal character</a:t>
            </a:r>
            <a:r>
              <a:rPr lang="en-IN" altLang="en-US" dirty="0">
                <a:solidFill>
                  <a:srgbClr val="000000"/>
                </a:solidFill>
              </a:rPr>
              <a:t> (including Individual, HUF, etc.)</a:t>
            </a:r>
          </a:p>
          <a:p>
            <a:pPr marL="290513" lvl="2" indent="-285750">
              <a:spcAft>
                <a:spcPts val="1200"/>
              </a:spcAft>
              <a:buFont typeface="Arial" panose="020B0604020202020204" pitchFamily="34" charset="0"/>
              <a:buChar char="•"/>
            </a:pPr>
            <a:r>
              <a:rPr lang="en-IN" altLang="en-US" dirty="0">
                <a:solidFill>
                  <a:srgbClr val="000000"/>
                </a:solidFill>
              </a:rPr>
              <a:t>No threshold limit prescribed</a:t>
            </a:r>
          </a:p>
          <a:p>
            <a:pPr marL="290513" lvl="2" indent="-285750">
              <a:spcAft>
                <a:spcPts val="1200"/>
              </a:spcAft>
              <a:buFont typeface="Arial" panose="020B0604020202020204" pitchFamily="34" charset="0"/>
              <a:buChar char="•"/>
            </a:pPr>
            <a:r>
              <a:rPr lang="en-US" altLang="en-US" dirty="0">
                <a:solidFill>
                  <a:srgbClr val="000000"/>
                </a:solidFill>
              </a:rPr>
              <a:t>No prescribed rate of TDS – </a:t>
            </a:r>
            <a:r>
              <a:rPr lang="en-US" altLang="en-US" u="sng" dirty="0">
                <a:solidFill>
                  <a:srgbClr val="000000"/>
                </a:solidFill>
              </a:rPr>
              <a:t>tax to be deducted at the ‘rates in force’</a:t>
            </a:r>
            <a:endParaRPr lang="en-IN" altLang="en-US" u="sng" dirty="0">
              <a:solidFill>
                <a:srgbClr val="000000"/>
              </a:solidFill>
            </a:endParaRPr>
          </a:p>
          <a:p>
            <a:pPr marL="290513" lvl="2" indent="-285750">
              <a:spcAft>
                <a:spcPts val="1200"/>
              </a:spcAft>
              <a:buFont typeface="Arial" panose="020B0604020202020204" pitchFamily="34" charset="0"/>
              <a:buChar char="•"/>
            </a:pPr>
            <a:r>
              <a:rPr lang="en-IN" altLang="en-US" dirty="0">
                <a:solidFill>
                  <a:srgbClr val="000000"/>
                </a:solidFill>
              </a:rPr>
              <a:t>Multi-dimensional, as involves understanding of DTAA</a:t>
            </a:r>
          </a:p>
        </p:txBody>
      </p:sp>
    </p:spTree>
    <p:extLst>
      <p:ext uri="{BB962C8B-B14F-4D97-AF65-F5344CB8AC3E}">
        <p14:creationId xmlns:p14="http://schemas.microsoft.com/office/powerpoint/2010/main" val="243776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Meaning of ‘Any sum chargeable under the provisions of the Act’</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11</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3481137"/>
            <a:chOff x="442912" y="1203158"/>
            <a:chExt cx="4666116" cy="1723547"/>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8"/>
              <a:ext cx="4666116" cy="695627"/>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1589172"/>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2831544"/>
          </a:xfrm>
          <a:prstGeom prst="rect">
            <a:avLst/>
          </a:prstGeom>
        </p:spPr>
        <p:txBody>
          <a:bodyPr wrap="square">
            <a:spAutoFit/>
          </a:bodyPr>
          <a:lstStyle/>
          <a:p>
            <a:pPr marL="285750" indent="-285750">
              <a:spcAft>
                <a:spcPts val="1000"/>
              </a:spcAft>
              <a:buFont typeface="Arial" panose="020B0604020202020204" pitchFamily="34" charset="0"/>
              <a:buChar char="•"/>
              <a:defRPr/>
            </a:pPr>
            <a:r>
              <a:rPr lang="en-IN" altLang="en-US" sz="1600" dirty="0">
                <a:solidFill>
                  <a:srgbClr val="000000"/>
                </a:solidFill>
              </a:rPr>
              <a:t>Unlike other provisions in Chapter XVII (TDS provisions), Section 195 uses a special phrase</a:t>
            </a:r>
            <a:r>
              <a:rPr lang="en-IN" altLang="en-US" sz="1600" i="1" dirty="0">
                <a:solidFill>
                  <a:srgbClr val="000000"/>
                </a:solidFill>
              </a:rPr>
              <a:t> “</a:t>
            </a:r>
            <a:r>
              <a:rPr lang="en-IN" altLang="en-US" sz="1600" b="1" i="1" dirty="0">
                <a:solidFill>
                  <a:srgbClr val="000000"/>
                </a:solidFill>
              </a:rPr>
              <a:t>any sum chargeable under the provisions of this Act</a:t>
            </a:r>
            <a:r>
              <a:rPr lang="en-IN" altLang="en-US" sz="1600" i="1" dirty="0">
                <a:solidFill>
                  <a:srgbClr val="000000"/>
                </a:solidFill>
              </a:rPr>
              <a:t>”</a:t>
            </a:r>
          </a:p>
          <a:p>
            <a:pPr marL="285750" indent="-285750">
              <a:spcAft>
                <a:spcPts val="1000"/>
              </a:spcAft>
              <a:buFont typeface="Arial" panose="020B0604020202020204" pitchFamily="34" charset="0"/>
              <a:buChar char="•"/>
              <a:defRPr/>
            </a:pPr>
            <a:r>
              <a:rPr lang="en-US" altLang="en-US" sz="1600" dirty="0">
                <a:solidFill>
                  <a:srgbClr val="000000"/>
                </a:solidFill>
              </a:rPr>
              <a:t>Taxability to be determined under Section 5(2) read with Section 9</a:t>
            </a:r>
          </a:p>
          <a:p>
            <a:pPr marL="642938" lvl="2" indent="-325438">
              <a:spcAft>
                <a:spcPts val="1000"/>
              </a:spcAft>
              <a:buFont typeface="System Font Regular"/>
              <a:buChar char="-"/>
              <a:defRPr/>
            </a:pPr>
            <a:r>
              <a:rPr lang="en-US" altLang="en-US" sz="1600" dirty="0">
                <a:solidFill>
                  <a:srgbClr val="000000"/>
                </a:solidFill>
              </a:rPr>
              <a:t>Nature of payment to be determined from payee’s point of view</a:t>
            </a:r>
          </a:p>
          <a:p>
            <a:pPr marL="285750" lvl="2" indent="-285750">
              <a:spcAft>
                <a:spcPts val="1000"/>
              </a:spcAft>
              <a:buFont typeface="Arial" panose="020B0604020202020204" pitchFamily="34" charset="0"/>
              <a:buChar char="•"/>
              <a:defRPr/>
            </a:pPr>
            <a:r>
              <a:rPr lang="en-IN" altLang="en-US" sz="1600" dirty="0">
                <a:solidFill>
                  <a:srgbClr val="000000"/>
                </a:solidFill>
              </a:rPr>
              <a:t>Accordingly, no withholding if </a:t>
            </a:r>
            <a:r>
              <a:rPr lang="en-US" altLang="en-US" sz="1600" dirty="0">
                <a:solidFill>
                  <a:srgbClr val="000000"/>
                </a:solidFill>
              </a:rPr>
              <a:t>sum not chargeable to tax in India</a:t>
            </a:r>
          </a:p>
          <a:p>
            <a:pPr marL="642938" lvl="2" indent="-325438">
              <a:spcAft>
                <a:spcPts val="1000"/>
              </a:spcAft>
              <a:buFont typeface="System Font Regular"/>
              <a:buChar char="-"/>
              <a:defRPr/>
            </a:pPr>
            <a:r>
              <a:rPr lang="en-US" altLang="en-US" sz="1600" dirty="0">
                <a:solidFill>
                  <a:srgbClr val="000000"/>
                </a:solidFill>
              </a:rPr>
              <a:t>Non chargeable under the Act or DTAA</a:t>
            </a:r>
          </a:p>
          <a:p>
            <a:pPr marL="642938" lvl="2" indent="-325438">
              <a:spcAft>
                <a:spcPts val="1000"/>
              </a:spcAft>
              <a:buFont typeface="System Font Regular"/>
              <a:buChar char="-"/>
              <a:defRPr/>
            </a:pPr>
            <a:r>
              <a:rPr lang="en-US" altLang="en-US" sz="1600" dirty="0">
                <a:solidFill>
                  <a:srgbClr val="000000"/>
                </a:solidFill>
              </a:rPr>
              <a:t>Non chargeability due to scope of total income or exemption</a:t>
            </a:r>
          </a:p>
          <a:p>
            <a:pPr marL="642938" lvl="2" indent="-325438">
              <a:spcAft>
                <a:spcPts val="1000"/>
              </a:spcAft>
              <a:buFont typeface="System Font Regular"/>
              <a:buChar char="-"/>
              <a:defRPr/>
            </a:pPr>
            <a:r>
              <a:rPr lang="en-US" altLang="en-US" sz="1600" dirty="0">
                <a:solidFill>
                  <a:srgbClr val="000000"/>
                </a:solidFill>
              </a:rPr>
              <a:t>DTAA benefit subject to TRC/ Form 10F</a:t>
            </a:r>
          </a:p>
        </p:txBody>
      </p:sp>
      <p:sp>
        <p:nvSpPr>
          <p:cNvPr id="5" name="Rectangle 4">
            <a:extLst>
              <a:ext uri="{FF2B5EF4-FFF2-40B4-BE49-F238E27FC236}">
                <a16:creationId xmlns:a16="http://schemas.microsoft.com/office/drawing/2014/main" id="{56E62095-A5EE-D140-876D-A87F06A6C9A5}"/>
              </a:ext>
            </a:extLst>
          </p:cNvPr>
          <p:cNvSpPr/>
          <p:nvPr/>
        </p:nvSpPr>
        <p:spPr>
          <a:xfrm>
            <a:off x="0" y="4973052"/>
            <a:ext cx="12192000" cy="1283369"/>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6" name="Rectangle 5">
            <a:extLst>
              <a:ext uri="{FF2B5EF4-FFF2-40B4-BE49-F238E27FC236}">
                <a16:creationId xmlns:a16="http://schemas.microsoft.com/office/drawing/2014/main" id="{435A382C-8CC0-A04A-9FEC-C3636580F34C}"/>
              </a:ext>
            </a:extLst>
          </p:cNvPr>
          <p:cNvSpPr/>
          <p:nvPr/>
        </p:nvSpPr>
        <p:spPr>
          <a:xfrm>
            <a:off x="442912" y="5008625"/>
            <a:ext cx="11180473" cy="1192634"/>
          </a:xfrm>
          <a:prstGeom prst="rect">
            <a:avLst/>
          </a:prstGeom>
        </p:spPr>
        <p:txBody>
          <a:bodyPr wrap="square">
            <a:spAutoFit/>
          </a:bodyPr>
          <a:lstStyle/>
          <a:p>
            <a:pPr marL="285750" indent="-285750">
              <a:spcAft>
                <a:spcPts val="90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Tax is to be deducted not just from payments which are wholly incomes;  but also from </a:t>
            </a:r>
            <a:r>
              <a:rPr lang="en-US" sz="1600" b="1" dirty="0">
                <a:solidFill>
                  <a:schemeClr val="bg1"/>
                </a:solidFill>
                <a:latin typeface="Arial" panose="020B0604020202020204" pitchFamily="34" charset="0"/>
                <a:cs typeface="Arial" panose="020B0604020202020204" pitchFamily="34" charset="0"/>
              </a:rPr>
              <a:t>payments where only an embedded portion is income </a:t>
            </a:r>
          </a:p>
          <a:p>
            <a:pPr marL="642938" lvl="2" indent="-325438">
              <a:buFont typeface="System Font Regular"/>
              <a:buChar char="-"/>
              <a:defRPr/>
            </a:pPr>
            <a:r>
              <a:rPr lang="en-US" sz="1600" dirty="0">
                <a:solidFill>
                  <a:schemeClr val="bg1"/>
                </a:solidFill>
              </a:rPr>
              <a:t>Transmission </a:t>
            </a:r>
            <a:r>
              <a:rPr lang="en-US" sz="1600" dirty="0" err="1">
                <a:solidFill>
                  <a:schemeClr val="bg1"/>
                </a:solidFill>
              </a:rPr>
              <a:t>Corpn</a:t>
            </a:r>
            <a:r>
              <a:rPr lang="en-US" sz="1600" dirty="0">
                <a:solidFill>
                  <a:schemeClr val="bg1"/>
                </a:solidFill>
              </a:rPr>
              <a:t> of A.P. Limited vs CIT– [1999] 239 ITR 587 (SC)</a:t>
            </a:r>
          </a:p>
          <a:p>
            <a:pPr marL="642938" lvl="2" indent="-325438">
              <a:spcAft>
                <a:spcPts val="1000"/>
              </a:spcAft>
              <a:buFont typeface="System Font Regular"/>
              <a:buChar char="-"/>
              <a:defRPr/>
            </a:pPr>
            <a:r>
              <a:rPr lang="en-US" sz="1600" dirty="0">
                <a:solidFill>
                  <a:schemeClr val="bg1"/>
                </a:solidFill>
              </a:rPr>
              <a:t>GE India Technology Centre Pvt. Ltd. Vs CIT – [2010] 193 Taxman 234 (SC)</a:t>
            </a:r>
          </a:p>
        </p:txBody>
      </p:sp>
    </p:spTree>
    <p:extLst>
      <p:ext uri="{BB962C8B-B14F-4D97-AF65-F5344CB8AC3E}">
        <p14:creationId xmlns:p14="http://schemas.microsoft.com/office/powerpoint/2010/main" val="333280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Explanation 2 to section 195 (1)</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12</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2985433"/>
          </a:xfrm>
          <a:prstGeom prst="rect">
            <a:avLst/>
          </a:prstGeom>
        </p:spPr>
        <p:txBody>
          <a:bodyPr wrap="square">
            <a:spAutoFit/>
          </a:bodyPr>
          <a:lstStyle/>
          <a:p>
            <a:pPr marL="285750" indent="-285750">
              <a:spcAft>
                <a:spcPts val="1200"/>
              </a:spcAft>
              <a:buFont typeface="Arial" panose="020B0604020202020204" pitchFamily="34" charset="0"/>
              <a:buChar char="•"/>
              <a:defRPr/>
            </a:pPr>
            <a:r>
              <a:rPr lang="en-US" altLang="en-US" sz="1600" dirty="0">
                <a:solidFill>
                  <a:srgbClr val="000000"/>
                </a:solidFill>
              </a:rPr>
              <a:t>Position prior to insertion of Explanation 2</a:t>
            </a:r>
          </a:p>
          <a:p>
            <a:pPr marL="642938" lvl="2" indent="-325438">
              <a:spcAft>
                <a:spcPts val="1000"/>
              </a:spcAft>
              <a:buFont typeface="System Font Regular"/>
              <a:buChar char="-"/>
              <a:defRPr/>
            </a:pPr>
            <a:r>
              <a:rPr lang="en-US" altLang="en-US" sz="1600" dirty="0">
                <a:solidFill>
                  <a:srgbClr val="000000"/>
                </a:solidFill>
              </a:rPr>
              <a:t>Provisions of section 195 cannot apply to payments made outside India by one non resident to another</a:t>
            </a:r>
          </a:p>
          <a:p>
            <a:pPr marL="642938" lvl="2" indent="-325438">
              <a:spcAft>
                <a:spcPts val="1000"/>
              </a:spcAft>
              <a:buFont typeface="System Font Regular"/>
              <a:buChar char="-"/>
              <a:defRPr/>
            </a:pPr>
            <a:r>
              <a:rPr lang="en-US" altLang="en-US" sz="1600" dirty="0">
                <a:solidFill>
                  <a:srgbClr val="000000"/>
                </a:solidFill>
              </a:rPr>
              <a:t>Vodafone Ruling SC observes – Section 195 covers within its ambit only those non resident payers who have a tax presence in India</a:t>
            </a:r>
          </a:p>
          <a:p>
            <a:pPr marL="298450" lvl="2" indent="-285750">
              <a:spcAft>
                <a:spcPts val="1200"/>
              </a:spcAft>
              <a:buFont typeface="Arial" panose="020B0604020202020204" pitchFamily="34" charset="0"/>
              <a:buChar char="•"/>
              <a:defRPr/>
            </a:pPr>
            <a:r>
              <a:rPr lang="en-US" altLang="en-US" sz="1600" dirty="0">
                <a:solidFill>
                  <a:srgbClr val="000000"/>
                </a:solidFill>
              </a:rPr>
              <a:t>Explanation 2 to section 195(1) inserted by Finance Act 2012 with retrospective effect from 1 April 1962 </a:t>
            </a:r>
          </a:p>
          <a:p>
            <a:pPr marL="642938" lvl="2" indent="-325438">
              <a:spcAft>
                <a:spcPts val="1000"/>
              </a:spcAft>
              <a:buFont typeface="System Font Regular"/>
              <a:buChar char="-"/>
              <a:defRPr/>
            </a:pPr>
            <a:r>
              <a:rPr lang="en-US" altLang="en-US" sz="1600" dirty="0">
                <a:solidFill>
                  <a:srgbClr val="000000"/>
                </a:solidFill>
              </a:rPr>
              <a:t>Section 195 applies to all payers, whether residents or non residents </a:t>
            </a:r>
          </a:p>
          <a:p>
            <a:pPr marL="642938" lvl="2" indent="-325438">
              <a:spcAft>
                <a:spcPts val="1000"/>
              </a:spcAft>
              <a:buFont typeface="System Font Regular"/>
              <a:buChar char="-"/>
              <a:defRPr/>
            </a:pPr>
            <a:r>
              <a:rPr lang="en-US" altLang="en-US" sz="1600" dirty="0">
                <a:solidFill>
                  <a:srgbClr val="000000"/>
                </a:solidFill>
              </a:rPr>
              <a:t>Irrespective of non resident payer having taxable presence in India </a:t>
            </a:r>
          </a:p>
          <a:p>
            <a:pPr marL="642938" lvl="2" indent="-325438">
              <a:spcAft>
                <a:spcPts val="1000"/>
              </a:spcAft>
              <a:buFont typeface="System Font Regular"/>
              <a:buChar char="-"/>
              <a:defRPr/>
            </a:pPr>
            <a:r>
              <a:rPr lang="en-US" altLang="en-US" sz="1600" dirty="0">
                <a:solidFill>
                  <a:srgbClr val="000000"/>
                </a:solidFill>
              </a:rPr>
              <a:t>Amendment primarily to overcome SC ruling of Vodafone</a:t>
            </a:r>
          </a:p>
        </p:txBody>
      </p:sp>
    </p:spTree>
    <p:extLst>
      <p:ext uri="{BB962C8B-B14F-4D97-AF65-F5344CB8AC3E}">
        <p14:creationId xmlns:p14="http://schemas.microsoft.com/office/powerpoint/2010/main" val="98568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pPr>
              <a:lnSpc>
                <a:spcPct val="100000"/>
              </a:lnSpc>
            </a:pPr>
            <a:r>
              <a:rPr lang="en-US" dirty="0"/>
              <a:t>Meaning of ‘Rates in force’…</a:t>
            </a:r>
            <a:endParaRPr lang="en-IN" dirty="0"/>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13</a:t>
            </a:fld>
            <a:endParaRPr lang="en-GB" dirty="0"/>
          </a:p>
        </p:txBody>
      </p:sp>
      <p:grpSp>
        <p:nvGrpSpPr>
          <p:cNvPr id="6" name="Group 5">
            <a:extLst>
              <a:ext uri="{FF2B5EF4-FFF2-40B4-BE49-F238E27FC236}">
                <a16:creationId xmlns:a16="http://schemas.microsoft.com/office/drawing/2014/main" id="{D81444BE-AACA-6A4D-A3FC-6AB61107F013}"/>
              </a:ext>
            </a:extLst>
          </p:cNvPr>
          <p:cNvGrpSpPr/>
          <p:nvPr/>
        </p:nvGrpSpPr>
        <p:grpSpPr>
          <a:xfrm>
            <a:off x="442913" y="1196612"/>
            <a:ext cx="11285261" cy="1565049"/>
            <a:chOff x="442913" y="1167543"/>
            <a:chExt cx="11306174" cy="1477721"/>
          </a:xfrm>
        </p:grpSpPr>
        <p:sp>
          <p:nvSpPr>
            <p:cNvPr id="37" name="Rectangle 36">
              <a:extLst>
                <a:ext uri="{FF2B5EF4-FFF2-40B4-BE49-F238E27FC236}">
                  <a16:creationId xmlns:a16="http://schemas.microsoft.com/office/drawing/2014/main" id="{BD619754-32B6-6648-8CAE-93E6A84F8AE2}"/>
                </a:ext>
              </a:extLst>
            </p:cNvPr>
            <p:cNvSpPr/>
            <p:nvPr/>
          </p:nvSpPr>
          <p:spPr>
            <a:xfrm>
              <a:off x="442913" y="1167543"/>
              <a:ext cx="1904244" cy="1477721"/>
            </a:xfrm>
            <a:prstGeom prst="rect">
              <a:avLst/>
            </a:prstGeom>
            <a:solidFill>
              <a:schemeClr val="accent3"/>
            </a:solidFill>
            <a:ln>
              <a:solidFill>
                <a:schemeClr val="accent3"/>
              </a:solidFill>
            </a:ln>
          </p:spPr>
          <p:style>
            <a:lnRef idx="0">
              <a:schemeClr val="accent1"/>
            </a:lnRef>
            <a:fillRef idx="1">
              <a:schemeClr val="accent1"/>
            </a:fillRef>
            <a:effectRef idx="0">
              <a:schemeClr val="dk1"/>
            </a:effectRef>
            <a:fontRef idx="minor">
              <a:schemeClr val="lt1"/>
            </a:fontRef>
          </p:style>
          <p:txBody>
            <a:bodyPr lIns="36000" tIns="827999" rIns="36000" bIns="648000" rtlCol="0" anchor="ctr"/>
            <a:lstStyle/>
            <a:p>
              <a:pPr algn="ctr"/>
              <a:r>
                <a:rPr lang="en-US" altLang="en-US" sz="1600" b="1" dirty="0">
                  <a:cs typeface="Arial" panose="020B0604020202020204" pitchFamily="34" charset="0"/>
                </a:rPr>
                <a:t>‘Rates in force’ [Sec. 2(37A)(iii)]</a:t>
              </a:r>
            </a:p>
          </p:txBody>
        </p:sp>
        <p:sp>
          <p:nvSpPr>
            <p:cNvPr id="38" name="Rectangle 37">
              <a:extLst>
                <a:ext uri="{FF2B5EF4-FFF2-40B4-BE49-F238E27FC236}">
                  <a16:creationId xmlns:a16="http://schemas.microsoft.com/office/drawing/2014/main" id="{F27F4BB9-C2D7-244D-ACDA-8C19874AF4A8}"/>
                </a:ext>
              </a:extLst>
            </p:cNvPr>
            <p:cNvSpPr/>
            <p:nvPr/>
          </p:nvSpPr>
          <p:spPr>
            <a:xfrm>
              <a:off x="2347157" y="1167543"/>
              <a:ext cx="9401930" cy="1477721"/>
            </a:xfrm>
            <a:prstGeom prst="rect">
              <a:avLst/>
            </a:prstGeom>
            <a:solidFill>
              <a:schemeClr val="bg1"/>
            </a:solidFill>
            <a:ln>
              <a:solidFill>
                <a:schemeClr val="accent3"/>
              </a:solidFill>
            </a:ln>
          </p:spPr>
          <p:style>
            <a:lnRef idx="0">
              <a:schemeClr val="accent1"/>
            </a:lnRef>
            <a:fillRef idx="1">
              <a:schemeClr val="accent1"/>
            </a:fillRef>
            <a:effectRef idx="0">
              <a:schemeClr val="dk1"/>
            </a:effectRef>
            <a:fontRef idx="minor">
              <a:schemeClr val="lt1"/>
            </a:fontRef>
          </p:style>
          <p:txBody>
            <a:bodyPr lIns="251999" rtlCol="0" anchor="ctr"/>
            <a:lstStyle/>
            <a:p>
              <a:pPr marL="287337" lvl="1" indent="-285750">
                <a:spcBef>
                  <a:spcPts val="600"/>
                </a:spcBef>
                <a:buFont typeface="Arial" panose="020B0604020202020204" pitchFamily="34" charset="0"/>
                <a:buChar char="•"/>
              </a:pPr>
              <a:r>
                <a:rPr lang="en-US" altLang="en-US" sz="1600" dirty="0">
                  <a:solidFill>
                    <a:schemeClr val="tx1"/>
                  </a:solidFill>
                </a:rPr>
                <a:t>Rates specified in this behalf in the Finance Act of the relevant year (refer Part II of the First Schedule to the Finance Act); or</a:t>
              </a:r>
            </a:p>
            <a:p>
              <a:pPr marL="287337" lvl="1" indent="-285750">
                <a:spcBef>
                  <a:spcPts val="600"/>
                </a:spcBef>
                <a:buFont typeface="Arial" panose="020B0604020202020204" pitchFamily="34" charset="0"/>
                <a:buChar char="•"/>
              </a:pPr>
              <a:r>
                <a:rPr lang="en-US" altLang="en-US" sz="1600" dirty="0">
                  <a:solidFill>
                    <a:schemeClr val="tx1"/>
                  </a:solidFill>
                </a:rPr>
                <a:t>Rates specified in DTAA entered with respective country, </a:t>
              </a:r>
              <a:r>
                <a:rPr lang="en-US" altLang="en-US" sz="1600" i="1" dirty="0">
                  <a:solidFill>
                    <a:schemeClr val="tx1"/>
                  </a:solidFill>
                </a:rPr>
                <a:t>whichever is more beneficial </a:t>
              </a:r>
            </a:p>
            <a:p>
              <a:pPr marL="287337" lvl="1" indent="-285750">
                <a:spcBef>
                  <a:spcPts val="600"/>
                </a:spcBef>
                <a:buFont typeface="Arial" panose="020B0604020202020204" pitchFamily="34" charset="0"/>
                <a:buChar char="•"/>
              </a:pPr>
              <a:r>
                <a:rPr lang="en-US" altLang="en-US" sz="1600" dirty="0">
                  <a:solidFill>
                    <a:schemeClr val="tx1"/>
                  </a:solidFill>
                </a:rPr>
                <a:t>In the period that the Finance Bill is pending approval, rates in force for the preceding year or rates proposed for the current year, whichever is more favorable will be applicable (Section 294)</a:t>
              </a:r>
              <a:endParaRPr lang="en-GB" altLang="en-US" sz="1600" dirty="0">
                <a:solidFill>
                  <a:schemeClr val="tx1"/>
                </a:solidFill>
              </a:endParaRPr>
            </a:p>
          </p:txBody>
        </p:sp>
      </p:grpSp>
      <p:grpSp>
        <p:nvGrpSpPr>
          <p:cNvPr id="39" name="Group 38">
            <a:extLst>
              <a:ext uri="{FF2B5EF4-FFF2-40B4-BE49-F238E27FC236}">
                <a16:creationId xmlns:a16="http://schemas.microsoft.com/office/drawing/2014/main" id="{14740458-1CAD-0848-892C-E574147E6142}"/>
              </a:ext>
            </a:extLst>
          </p:cNvPr>
          <p:cNvGrpSpPr/>
          <p:nvPr/>
        </p:nvGrpSpPr>
        <p:grpSpPr>
          <a:xfrm>
            <a:off x="442913" y="2908522"/>
            <a:ext cx="11285261" cy="1279429"/>
            <a:chOff x="442913" y="2932201"/>
            <a:chExt cx="6980295" cy="1477722"/>
          </a:xfrm>
        </p:grpSpPr>
        <p:sp>
          <p:nvSpPr>
            <p:cNvPr id="40" name="Rectangle 39">
              <a:extLst>
                <a:ext uri="{FF2B5EF4-FFF2-40B4-BE49-F238E27FC236}">
                  <a16:creationId xmlns:a16="http://schemas.microsoft.com/office/drawing/2014/main" id="{D3DB2727-C649-CB4C-A9F0-EA0CC51979C3}"/>
                </a:ext>
              </a:extLst>
            </p:cNvPr>
            <p:cNvSpPr/>
            <p:nvPr/>
          </p:nvSpPr>
          <p:spPr>
            <a:xfrm>
              <a:off x="442913" y="2932202"/>
              <a:ext cx="1175657" cy="1477721"/>
            </a:xfrm>
            <a:prstGeom prst="rect">
              <a:avLst/>
            </a:prstGeom>
            <a:solidFill>
              <a:schemeClr val="accent4"/>
            </a:solidFill>
            <a:ln>
              <a:solidFill>
                <a:schemeClr val="accent4"/>
              </a:solidFill>
            </a:ln>
          </p:spPr>
          <p:style>
            <a:lnRef idx="0">
              <a:schemeClr val="accent1"/>
            </a:lnRef>
            <a:fillRef idx="1">
              <a:schemeClr val="accent1"/>
            </a:fillRef>
            <a:effectRef idx="0">
              <a:schemeClr val="dk1"/>
            </a:effectRef>
            <a:fontRef idx="minor">
              <a:schemeClr val="lt1"/>
            </a:fontRef>
          </p:style>
          <p:txBody>
            <a:bodyPr lIns="36000" rIns="36000" bIns="288000" rtlCol="0" anchor="b"/>
            <a:lstStyle/>
            <a:p>
              <a:pPr algn="ctr"/>
              <a:r>
                <a:rPr lang="en-US" altLang="en-US" sz="1600" b="1" dirty="0">
                  <a:solidFill>
                    <a:schemeClr val="tx1"/>
                  </a:solidFill>
                  <a:cs typeface="Arial" panose="020B0604020202020204" pitchFamily="34" charset="0"/>
                </a:rPr>
                <a:t>Applicability of surcharge and </a:t>
              </a:r>
              <a:r>
                <a:rPr lang="en-US" altLang="en-US" sz="1600" b="1" dirty="0" err="1">
                  <a:solidFill>
                    <a:schemeClr val="tx1"/>
                  </a:solidFill>
                  <a:cs typeface="Arial" panose="020B0604020202020204" pitchFamily="34" charset="0"/>
                </a:rPr>
                <a:t>cess</a:t>
              </a:r>
              <a:r>
                <a:rPr lang="en-US" altLang="en-US" sz="1600" b="1" dirty="0">
                  <a:solidFill>
                    <a:schemeClr val="tx1"/>
                  </a:solidFill>
                  <a:cs typeface="Arial" panose="020B0604020202020204" pitchFamily="34" charset="0"/>
                </a:rPr>
                <a:t>?</a:t>
              </a:r>
              <a:endParaRPr lang="en-GB" sz="1600" dirty="0">
                <a:solidFill>
                  <a:schemeClr val="tx1"/>
                </a:solidFill>
              </a:endParaRPr>
            </a:p>
          </p:txBody>
        </p:sp>
        <p:sp>
          <p:nvSpPr>
            <p:cNvPr id="41" name="Rectangle 40">
              <a:extLst>
                <a:ext uri="{FF2B5EF4-FFF2-40B4-BE49-F238E27FC236}">
                  <a16:creationId xmlns:a16="http://schemas.microsoft.com/office/drawing/2014/main" id="{87AD7922-04D3-894A-8DC4-80E3B582E6A1}"/>
                </a:ext>
              </a:extLst>
            </p:cNvPr>
            <p:cNvSpPr/>
            <p:nvPr/>
          </p:nvSpPr>
          <p:spPr>
            <a:xfrm>
              <a:off x="1618570" y="2932201"/>
              <a:ext cx="5804638" cy="1477721"/>
            </a:xfrm>
            <a:prstGeom prst="rect">
              <a:avLst/>
            </a:prstGeom>
            <a:solidFill>
              <a:schemeClr val="bg1"/>
            </a:solidFill>
            <a:ln>
              <a:solidFill>
                <a:schemeClr val="accent4"/>
              </a:solidFill>
            </a:ln>
          </p:spPr>
          <p:style>
            <a:lnRef idx="0">
              <a:schemeClr val="accent1"/>
            </a:lnRef>
            <a:fillRef idx="1">
              <a:schemeClr val="accent1"/>
            </a:fillRef>
            <a:effectRef idx="0">
              <a:schemeClr val="dk1"/>
            </a:effectRef>
            <a:fontRef idx="minor">
              <a:schemeClr val="lt1"/>
            </a:fontRef>
          </p:style>
          <p:txBody>
            <a:bodyPr lIns="251999" rtlCol="0" anchor="ctr"/>
            <a:lstStyle/>
            <a:p>
              <a:pPr marL="287337" lvl="1" indent="-285750" fontAlgn="base">
                <a:spcBef>
                  <a:spcPts val="600"/>
                </a:spcBef>
                <a:buFont typeface="Arial" panose="020B0604020202020204" pitchFamily="34" charset="0"/>
                <a:buChar char="•"/>
                <a:defRPr/>
              </a:pPr>
              <a:r>
                <a:rPr lang="en-US" sz="1600" dirty="0">
                  <a:solidFill>
                    <a:schemeClr val="tx1"/>
                  </a:solidFill>
                  <a:cs typeface="Arial" panose="020B0604020202020204" pitchFamily="34" charset="0"/>
                </a:rPr>
                <a:t>Rates prescribed by DTAA generally inclusive of surcharge and education </a:t>
              </a:r>
              <a:r>
                <a:rPr lang="en-US" sz="1600" dirty="0" err="1">
                  <a:solidFill>
                    <a:schemeClr val="tx1"/>
                  </a:solidFill>
                  <a:cs typeface="Arial" panose="020B0604020202020204" pitchFamily="34" charset="0"/>
                </a:rPr>
                <a:t>cess</a:t>
              </a:r>
              <a:r>
                <a:rPr lang="en-US" sz="1600" dirty="0">
                  <a:solidFill>
                    <a:schemeClr val="tx1"/>
                  </a:solidFill>
                  <a:cs typeface="Arial" panose="020B0604020202020204" pitchFamily="34" charset="0"/>
                </a:rPr>
                <a:t>. </a:t>
              </a:r>
              <a:r>
                <a:rPr lang="en-US" sz="1600" i="1" dirty="0">
                  <a:solidFill>
                    <a:schemeClr val="tx1"/>
                  </a:solidFill>
                  <a:cs typeface="Arial" panose="020B0604020202020204" pitchFamily="34" charset="0"/>
                </a:rPr>
                <a:t>CIT vs. </a:t>
              </a:r>
              <a:r>
                <a:rPr lang="en-US" sz="1600" i="1" dirty="0" err="1">
                  <a:solidFill>
                    <a:schemeClr val="tx1"/>
                  </a:solidFill>
                  <a:cs typeface="Arial" panose="020B0604020202020204" pitchFamily="34" charset="0"/>
                </a:rPr>
                <a:t>Arthusa</a:t>
              </a:r>
              <a:r>
                <a:rPr lang="en-US" sz="1600" i="1" dirty="0">
                  <a:solidFill>
                    <a:schemeClr val="tx1"/>
                  </a:solidFill>
                  <a:cs typeface="Arial" panose="020B0604020202020204" pitchFamily="34" charset="0"/>
                </a:rPr>
                <a:t> Offshore Co. [2008] 169 Taxman 484 (Uttarakhand HC); The BOC Group Limited [2015] (Kolkata ITAT)</a:t>
              </a:r>
            </a:p>
            <a:p>
              <a:pPr marL="287337" lvl="1" indent="-285750" fontAlgn="base">
                <a:spcBef>
                  <a:spcPts val="600"/>
                </a:spcBef>
                <a:buFont typeface="Arial" panose="020B0604020202020204" pitchFamily="34" charset="0"/>
                <a:buChar char="•"/>
                <a:defRPr/>
              </a:pPr>
              <a:r>
                <a:rPr lang="en-US" sz="1600" dirty="0">
                  <a:solidFill>
                    <a:schemeClr val="tx1"/>
                  </a:solidFill>
                  <a:cs typeface="Arial" panose="020B0604020202020204" pitchFamily="34" charset="0"/>
                </a:rPr>
                <a:t>For determining applicability under the Act - Quantum of payment to be checked as against quantum of income</a:t>
              </a:r>
            </a:p>
          </p:txBody>
        </p:sp>
      </p:grpSp>
      <p:grpSp>
        <p:nvGrpSpPr>
          <p:cNvPr id="16" name="Group 15">
            <a:extLst>
              <a:ext uri="{FF2B5EF4-FFF2-40B4-BE49-F238E27FC236}">
                <a16:creationId xmlns:a16="http://schemas.microsoft.com/office/drawing/2014/main" id="{62EFC3D0-6568-7048-9134-C4F91640A28C}"/>
              </a:ext>
            </a:extLst>
          </p:cNvPr>
          <p:cNvGrpSpPr/>
          <p:nvPr/>
        </p:nvGrpSpPr>
        <p:grpSpPr>
          <a:xfrm>
            <a:off x="442913" y="4334812"/>
            <a:ext cx="11285261" cy="1893709"/>
            <a:chOff x="442913" y="1167543"/>
            <a:chExt cx="11306174" cy="1477721"/>
          </a:xfrm>
        </p:grpSpPr>
        <p:sp>
          <p:nvSpPr>
            <p:cNvPr id="23" name="Rectangle 22">
              <a:extLst>
                <a:ext uri="{FF2B5EF4-FFF2-40B4-BE49-F238E27FC236}">
                  <a16:creationId xmlns:a16="http://schemas.microsoft.com/office/drawing/2014/main" id="{213E57F7-4562-9849-B9E1-ACCE0FFEB706}"/>
                </a:ext>
              </a:extLst>
            </p:cNvPr>
            <p:cNvSpPr/>
            <p:nvPr/>
          </p:nvSpPr>
          <p:spPr>
            <a:xfrm>
              <a:off x="442913" y="1167543"/>
              <a:ext cx="1904244" cy="1477721"/>
            </a:xfrm>
            <a:prstGeom prst="rect">
              <a:avLst/>
            </a:prstGeom>
            <a:solidFill>
              <a:schemeClr val="accent6"/>
            </a:solidFill>
            <a:ln>
              <a:solidFill>
                <a:schemeClr val="accent6"/>
              </a:solidFill>
            </a:ln>
          </p:spPr>
          <p:style>
            <a:lnRef idx="0">
              <a:schemeClr val="accent1"/>
            </a:lnRef>
            <a:fillRef idx="1">
              <a:schemeClr val="accent1"/>
            </a:fillRef>
            <a:effectRef idx="0">
              <a:schemeClr val="dk1"/>
            </a:effectRef>
            <a:fontRef idx="minor">
              <a:schemeClr val="lt1"/>
            </a:fontRef>
          </p:style>
          <p:txBody>
            <a:bodyPr lIns="36000" tIns="827999" rIns="36000" bIns="648000" rtlCol="0" anchor="ctr"/>
            <a:lstStyle/>
            <a:p>
              <a:pPr algn="ctr"/>
              <a:r>
                <a:rPr lang="en-US" altLang="en-US" sz="1600" b="1" dirty="0">
                  <a:cs typeface="Arial" panose="020B0604020202020204" pitchFamily="34" charset="0"/>
                </a:rPr>
                <a:t>Applicability under presumptive taxation regime (Sec. 44B, 44BB, 44BBB)?</a:t>
              </a:r>
            </a:p>
            <a:p>
              <a:pPr algn="ctr"/>
              <a:endParaRPr lang="en-US" altLang="en-US" sz="1600" b="1" dirty="0">
                <a:cs typeface="Arial" panose="020B0604020202020204" pitchFamily="34" charset="0"/>
              </a:endParaRPr>
            </a:p>
          </p:txBody>
        </p:sp>
        <p:sp>
          <p:nvSpPr>
            <p:cNvPr id="24" name="Rectangle 23">
              <a:extLst>
                <a:ext uri="{FF2B5EF4-FFF2-40B4-BE49-F238E27FC236}">
                  <a16:creationId xmlns:a16="http://schemas.microsoft.com/office/drawing/2014/main" id="{C9F76C7E-F2E1-8D45-A586-E4F6F86CFC80}"/>
                </a:ext>
              </a:extLst>
            </p:cNvPr>
            <p:cNvSpPr/>
            <p:nvPr/>
          </p:nvSpPr>
          <p:spPr>
            <a:xfrm>
              <a:off x="2347157" y="1167543"/>
              <a:ext cx="9401930" cy="1477721"/>
            </a:xfrm>
            <a:prstGeom prst="rect">
              <a:avLst/>
            </a:prstGeom>
            <a:solidFill>
              <a:schemeClr val="bg1"/>
            </a:solidFill>
            <a:ln>
              <a:solidFill>
                <a:schemeClr val="accent6"/>
              </a:solidFill>
            </a:ln>
          </p:spPr>
          <p:style>
            <a:lnRef idx="0">
              <a:schemeClr val="accent1"/>
            </a:lnRef>
            <a:fillRef idx="1">
              <a:schemeClr val="accent1"/>
            </a:fillRef>
            <a:effectRef idx="0">
              <a:schemeClr val="dk1"/>
            </a:effectRef>
            <a:fontRef idx="minor">
              <a:schemeClr val="lt1"/>
            </a:fontRef>
          </p:style>
          <p:txBody>
            <a:bodyPr lIns="251999" rtlCol="0" anchor="ctr"/>
            <a:lstStyle/>
            <a:p>
              <a:pPr marL="287337" lvl="1" indent="-285750" fontAlgn="base">
                <a:spcBef>
                  <a:spcPts val="600"/>
                </a:spcBef>
                <a:buFont typeface="Arial" panose="020B0604020202020204" pitchFamily="34" charset="0"/>
                <a:buChar char="•"/>
                <a:defRPr/>
              </a:pPr>
              <a:r>
                <a:rPr lang="en-US" sz="1600" dirty="0">
                  <a:solidFill>
                    <a:schemeClr val="tx1"/>
                  </a:solidFill>
                  <a:cs typeface="Arial" panose="020B0604020202020204" pitchFamily="34" charset="0"/>
                </a:rPr>
                <a:t>Payer may withhold tax at lower rates if he is absolutely sure that the provisions of presumptive taxation would be applicable to the payee (e.g.. Taxability at 4% of income rather than rate in force of 40% in case of 44BB)</a:t>
              </a:r>
            </a:p>
            <a:p>
              <a:pPr marL="287337" lvl="1" indent="-285750" fontAlgn="base">
                <a:spcBef>
                  <a:spcPts val="600"/>
                </a:spcBef>
                <a:buFont typeface="Arial" panose="020B0604020202020204" pitchFamily="34" charset="0"/>
                <a:buChar char="•"/>
                <a:defRPr/>
              </a:pPr>
              <a:r>
                <a:rPr lang="en-US" sz="1600" dirty="0">
                  <a:solidFill>
                    <a:schemeClr val="tx1"/>
                  </a:solidFill>
                  <a:cs typeface="Arial" panose="020B0604020202020204" pitchFamily="34" charset="0"/>
                </a:rPr>
                <a:t>To eliminate ambiguity with regard to applicability of provisions of presumptive taxation, it is advisable to obtain a lower withholding certificate</a:t>
              </a:r>
            </a:p>
            <a:p>
              <a:pPr marL="279400" lvl="1" indent="-279400" fontAlgn="base">
                <a:spcBef>
                  <a:spcPts val="600"/>
                </a:spcBef>
                <a:defRPr/>
              </a:pPr>
              <a:r>
                <a:rPr lang="en-US" sz="1600" i="1" dirty="0">
                  <a:solidFill>
                    <a:schemeClr val="tx1"/>
                  </a:solidFill>
                  <a:cs typeface="Arial" panose="020B0604020202020204" pitchFamily="34" charset="0"/>
                </a:rPr>
                <a:t>     Frontier Offshore Exploration (India) Limited v. DCIT [2009] (Chennai ITAT) ITA No. 200/</a:t>
              </a:r>
              <a:r>
                <a:rPr lang="en-US" sz="1600" i="1" dirty="0" err="1">
                  <a:solidFill>
                    <a:schemeClr val="tx1"/>
                  </a:solidFill>
                  <a:cs typeface="Arial" panose="020B0604020202020204" pitchFamily="34" charset="0"/>
                </a:rPr>
                <a:t>Mds</a:t>
              </a:r>
              <a:r>
                <a:rPr lang="en-US" sz="1600" i="1" dirty="0">
                  <a:solidFill>
                    <a:schemeClr val="tx1"/>
                  </a:solidFill>
                  <a:cs typeface="Arial" panose="020B0604020202020204" pitchFamily="34" charset="0"/>
                </a:rPr>
                <a:t>/2009, </a:t>
              </a:r>
              <a:r>
                <a:rPr lang="en-IN" sz="1600" i="1" dirty="0">
                  <a:solidFill>
                    <a:schemeClr val="tx1"/>
                  </a:solidFill>
                  <a:cs typeface="Arial" panose="020B0604020202020204" pitchFamily="34" charset="0"/>
                </a:rPr>
                <a:t>13 ITR 0168</a:t>
              </a:r>
              <a:endParaRPr lang="en-US" sz="1600" i="1" dirty="0">
                <a:solidFill>
                  <a:schemeClr val="tx1"/>
                </a:solidFill>
                <a:cs typeface="Arial" panose="020B0604020202020204" pitchFamily="34" charset="0"/>
              </a:endParaRPr>
            </a:p>
          </p:txBody>
        </p:sp>
      </p:grpSp>
    </p:spTree>
    <p:extLst>
      <p:ext uri="{BB962C8B-B14F-4D97-AF65-F5344CB8AC3E}">
        <p14:creationId xmlns:p14="http://schemas.microsoft.com/office/powerpoint/2010/main" val="13640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pPr>
              <a:lnSpc>
                <a:spcPct val="100000"/>
              </a:lnSpc>
            </a:pPr>
            <a:r>
              <a:rPr lang="en-US" dirty="0"/>
              <a:t>Bird’s eye view of Section 195 of the Act</a:t>
            </a:r>
            <a:endParaRPr lang="en-IN" dirty="0"/>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14</a:t>
            </a:fld>
            <a:endParaRPr lang="en-GB" dirty="0"/>
          </a:p>
        </p:txBody>
      </p:sp>
      <p:grpSp>
        <p:nvGrpSpPr>
          <p:cNvPr id="14" name="Group 13">
            <a:extLst>
              <a:ext uri="{FF2B5EF4-FFF2-40B4-BE49-F238E27FC236}">
                <a16:creationId xmlns:a16="http://schemas.microsoft.com/office/drawing/2014/main" id="{A3491CF4-A5DA-744A-831E-42B835FAC2BD}"/>
              </a:ext>
            </a:extLst>
          </p:cNvPr>
          <p:cNvGrpSpPr/>
          <p:nvPr/>
        </p:nvGrpSpPr>
        <p:grpSpPr>
          <a:xfrm>
            <a:off x="419929" y="1179443"/>
            <a:ext cx="11241983" cy="5033304"/>
            <a:chOff x="366921" y="869735"/>
            <a:chExt cx="11577254" cy="5343012"/>
          </a:xfrm>
        </p:grpSpPr>
        <p:sp>
          <p:nvSpPr>
            <p:cNvPr id="15" name="Rectangle 14">
              <a:extLst>
                <a:ext uri="{FF2B5EF4-FFF2-40B4-BE49-F238E27FC236}">
                  <a16:creationId xmlns:a16="http://schemas.microsoft.com/office/drawing/2014/main" id="{FFEDC963-33D6-9244-89A2-9AE547052C15}"/>
                </a:ext>
              </a:extLst>
            </p:cNvPr>
            <p:cNvSpPr/>
            <p:nvPr/>
          </p:nvSpPr>
          <p:spPr>
            <a:xfrm>
              <a:off x="5161942" y="869735"/>
              <a:ext cx="2878486" cy="514164"/>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r>
                <a:rPr lang="en-US" sz="1400" dirty="0">
                  <a:solidFill>
                    <a:schemeClr val="bg1"/>
                  </a:solidFill>
                  <a:latin typeface="Arial" panose="020B0604020202020204" pitchFamily="34" charset="0"/>
                  <a:cs typeface="Arial" panose="020B0604020202020204" pitchFamily="34" charset="0"/>
                </a:rPr>
                <a:t>Payment to Non Resident </a:t>
              </a:r>
            </a:p>
          </p:txBody>
        </p:sp>
        <p:cxnSp>
          <p:nvCxnSpPr>
            <p:cNvPr id="17" name="Straight Arrow Connector 16">
              <a:extLst>
                <a:ext uri="{FF2B5EF4-FFF2-40B4-BE49-F238E27FC236}">
                  <a16:creationId xmlns:a16="http://schemas.microsoft.com/office/drawing/2014/main" id="{BC792E03-7F82-374C-9E46-424F33A48E28}"/>
                </a:ext>
              </a:extLst>
            </p:cNvPr>
            <p:cNvCxnSpPr/>
            <p:nvPr/>
          </p:nvCxnSpPr>
          <p:spPr>
            <a:xfrm flipH="1">
              <a:off x="6600535" y="1383899"/>
              <a:ext cx="650" cy="169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Diamond 17">
              <a:extLst>
                <a:ext uri="{FF2B5EF4-FFF2-40B4-BE49-F238E27FC236}">
                  <a16:creationId xmlns:a16="http://schemas.microsoft.com/office/drawing/2014/main" id="{C4F57489-36F8-3D4A-A7EE-097A7BF03455}"/>
                </a:ext>
              </a:extLst>
            </p:cNvPr>
            <p:cNvSpPr/>
            <p:nvPr/>
          </p:nvSpPr>
          <p:spPr>
            <a:xfrm>
              <a:off x="5620819" y="1553895"/>
              <a:ext cx="1959428" cy="1282592"/>
            </a:xfrm>
            <a:prstGeom prst="diamond">
              <a:avLst/>
            </a:prstGeom>
            <a:solidFill>
              <a:schemeClr val="accent4"/>
            </a:solidFill>
            <a:ln>
              <a:solidFill>
                <a:schemeClr val="accent4"/>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r>
                <a:rPr lang="en-US" sz="1400" dirty="0">
                  <a:latin typeface="Arial" panose="020B0604020202020204" pitchFamily="34" charset="0"/>
                  <a:cs typeface="Arial" panose="020B0604020202020204" pitchFamily="34" charset="0"/>
                </a:rPr>
                <a:t>Taxable under the Act</a:t>
              </a:r>
            </a:p>
          </p:txBody>
        </p:sp>
        <p:cxnSp>
          <p:nvCxnSpPr>
            <p:cNvPr id="19" name="Elbow Connector 18">
              <a:extLst>
                <a:ext uri="{FF2B5EF4-FFF2-40B4-BE49-F238E27FC236}">
                  <a16:creationId xmlns:a16="http://schemas.microsoft.com/office/drawing/2014/main" id="{42FE42D3-DAD4-1147-ADD9-E5F2464978A6}"/>
                </a:ext>
              </a:extLst>
            </p:cNvPr>
            <p:cNvCxnSpPr/>
            <p:nvPr/>
          </p:nvCxnSpPr>
          <p:spPr>
            <a:xfrm>
              <a:off x="7603971" y="2195191"/>
              <a:ext cx="3319872" cy="3156858"/>
            </a:xfrm>
            <a:prstGeom prst="bentConnector3">
              <a:avLst>
                <a:gd name="adj1" fmla="val 9984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B312B2F-5795-2643-881B-8171049B59E3}"/>
                </a:ext>
              </a:extLst>
            </p:cNvPr>
            <p:cNvSpPr/>
            <p:nvPr/>
          </p:nvSpPr>
          <p:spPr>
            <a:xfrm>
              <a:off x="9979440" y="5352049"/>
              <a:ext cx="1964735" cy="514164"/>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r>
                <a:rPr lang="en-US" sz="1400" dirty="0">
                  <a:solidFill>
                    <a:schemeClr val="bg1"/>
                  </a:solidFill>
                  <a:latin typeface="Arial" panose="020B0604020202020204" pitchFamily="34" charset="0"/>
                  <a:cs typeface="Arial" panose="020B0604020202020204" pitchFamily="34" charset="0"/>
                </a:rPr>
                <a:t>No tax deducted</a:t>
              </a:r>
            </a:p>
          </p:txBody>
        </p:sp>
        <p:sp>
          <p:nvSpPr>
            <p:cNvPr id="21" name="TextBox 20">
              <a:extLst>
                <a:ext uri="{FF2B5EF4-FFF2-40B4-BE49-F238E27FC236}">
                  <a16:creationId xmlns:a16="http://schemas.microsoft.com/office/drawing/2014/main" id="{EC045846-B8CF-6B45-B4E1-EC712DCA2C5B}"/>
                </a:ext>
              </a:extLst>
            </p:cNvPr>
            <p:cNvSpPr txBox="1"/>
            <p:nvPr/>
          </p:nvSpPr>
          <p:spPr>
            <a:xfrm>
              <a:off x="9087082" y="2272352"/>
              <a:ext cx="488179" cy="228701"/>
            </a:xfrm>
            <a:prstGeom prst="rect">
              <a:avLst/>
            </a:prstGeom>
            <a:noFill/>
            <a:ln>
              <a:noFill/>
            </a:ln>
          </p:spPr>
          <p:txBody>
            <a:bodyPr wrap="square" lIns="0" tIns="0" rIns="0" bIns="0" rtlCol="0" anchor="ctr">
              <a:spAutoFit/>
            </a:bodyPr>
            <a:lstStyle/>
            <a:p>
              <a:r>
                <a:rPr lang="en-US" sz="1400" noProof="0" dirty="0">
                  <a:solidFill>
                    <a:schemeClr val="tx1"/>
                  </a:solidFill>
                  <a:latin typeface="Arial" panose="020B0604020202020204" pitchFamily="34" charset="0"/>
                  <a:cs typeface="Arial" panose="020B0604020202020204" pitchFamily="34" charset="0"/>
                </a:rPr>
                <a:t>No</a:t>
              </a:r>
            </a:p>
          </p:txBody>
        </p:sp>
        <p:cxnSp>
          <p:nvCxnSpPr>
            <p:cNvPr id="22" name="Elbow Connector 21">
              <a:extLst>
                <a:ext uri="{FF2B5EF4-FFF2-40B4-BE49-F238E27FC236}">
                  <a16:creationId xmlns:a16="http://schemas.microsoft.com/office/drawing/2014/main" id="{5151F560-D0C5-8B49-B892-1BD1A9F88469}"/>
                </a:ext>
              </a:extLst>
            </p:cNvPr>
            <p:cNvCxnSpPr>
              <a:stCxn id="18" idx="1"/>
            </p:cNvCxnSpPr>
            <p:nvPr/>
          </p:nvCxnSpPr>
          <p:spPr>
            <a:xfrm rot="10800000" flipV="1">
              <a:off x="3443681" y="2195191"/>
              <a:ext cx="2177139" cy="354158"/>
            </a:xfrm>
            <a:prstGeom prst="bentConnector3">
              <a:avLst>
                <a:gd name="adj1" fmla="val 10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59081FB-E3D1-0745-863C-51546112521B}"/>
                </a:ext>
              </a:extLst>
            </p:cNvPr>
            <p:cNvSpPr txBox="1"/>
            <p:nvPr/>
          </p:nvSpPr>
          <p:spPr>
            <a:xfrm>
              <a:off x="4312585" y="2280836"/>
              <a:ext cx="488179" cy="228701"/>
            </a:xfrm>
            <a:prstGeom prst="rect">
              <a:avLst/>
            </a:prstGeom>
            <a:noFill/>
            <a:ln>
              <a:noFill/>
            </a:ln>
          </p:spPr>
          <p:txBody>
            <a:bodyPr wrap="square" lIns="0" tIns="0" rIns="0" bIns="0" rtlCol="0" anchor="ctr">
              <a:spAutoFit/>
            </a:bodyPr>
            <a:lstStyle/>
            <a:p>
              <a:r>
                <a:rPr lang="en-US" sz="1400" noProof="0" dirty="0">
                  <a:latin typeface="Arial" panose="020B0604020202020204" pitchFamily="34" charset="0"/>
                  <a:cs typeface="Arial" panose="020B0604020202020204" pitchFamily="34" charset="0"/>
                </a:rPr>
                <a:t>Yes</a:t>
              </a:r>
              <a:endParaRPr lang="en-US" sz="1400" noProof="0" dirty="0">
                <a:solidFill>
                  <a:schemeClr val="tx1"/>
                </a:solidFill>
                <a:latin typeface="Arial" panose="020B0604020202020204" pitchFamily="34" charset="0"/>
                <a:cs typeface="Arial" panose="020B0604020202020204" pitchFamily="34" charset="0"/>
              </a:endParaRPr>
            </a:p>
          </p:txBody>
        </p:sp>
        <p:cxnSp>
          <p:nvCxnSpPr>
            <p:cNvPr id="26" name="Elbow Connector 25">
              <a:extLst>
                <a:ext uri="{FF2B5EF4-FFF2-40B4-BE49-F238E27FC236}">
                  <a16:creationId xmlns:a16="http://schemas.microsoft.com/office/drawing/2014/main" id="{9D1EA965-2ADF-5341-A047-1C8ED5DF5A6F}"/>
                </a:ext>
              </a:extLst>
            </p:cNvPr>
            <p:cNvCxnSpPr>
              <a:stCxn id="35" idx="1"/>
            </p:cNvCxnSpPr>
            <p:nvPr/>
          </p:nvCxnSpPr>
          <p:spPr>
            <a:xfrm rot="10800000" flipV="1">
              <a:off x="1410002" y="3176132"/>
              <a:ext cx="1053963" cy="2510160"/>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0606BF9-361B-0345-B9E9-6917DCEAC6CF}"/>
                </a:ext>
              </a:extLst>
            </p:cNvPr>
            <p:cNvSpPr/>
            <p:nvPr/>
          </p:nvSpPr>
          <p:spPr>
            <a:xfrm>
              <a:off x="366921" y="5698583"/>
              <a:ext cx="2104573" cy="514164"/>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en-US" sz="1400" dirty="0">
                  <a:solidFill>
                    <a:schemeClr val="bg1"/>
                  </a:solidFill>
                  <a:latin typeface="Arial" panose="020B0604020202020204" pitchFamily="34" charset="0"/>
                  <a:cs typeface="Arial" panose="020B0604020202020204" pitchFamily="34" charset="0"/>
                </a:rPr>
                <a:t>Deduct tax @ IT Act</a:t>
              </a:r>
            </a:p>
            <a:p>
              <a:pPr algn="ctr"/>
              <a:r>
                <a:rPr lang="en-US" sz="1400" dirty="0">
                  <a:solidFill>
                    <a:schemeClr val="bg1"/>
                  </a:solidFill>
                  <a:latin typeface="Arial" panose="020B0604020202020204" pitchFamily="34" charset="0"/>
                  <a:cs typeface="Arial" panose="020B0604020202020204" pitchFamily="34" charset="0"/>
                </a:rPr>
                <a:t>prescribed rates</a:t>
              </a:r>
            </a:p>
          </p:txBody>
        </p:sp>
        <p:sp>
          <p:nvSpPr>
            <p:cNvPr id="28" name="TextBox 27">
              <a:extLst>
                <a:ext uri="{FF2B5EF4-FFF2-40B4-BE49-F238E27FC236}">
                  <a16:creationId xmlns:a16="http://schemas.microsoft.com/office/drawing/2014/main" id="{D2870AD3-ECDB-B44E-A00C-5990FFE49C9B}"/>
                </a:ext>
              </a:extLst>
            </p:cNvPr>
            <p:cNvSpPr txBox="1"/>
            <p:nvPr/>
          </p:nvSpPr>
          <p:spPr>
            <a:xfrm>
              <a:off x="1485072" y="4338548"/>
              <a:ext cx="364029" cy="228701"/>
            </a:xfrm>
            <a:prstGeom prst="rect">
              <a:avLst/>
            </a:prstGeom>
            <a:noFill/>
            <a:ln>
              <a:noFill/>
            </a:ln>
          </p:spPr>
          <p:txBody>
            <a:bodyPr wrap="square" lIns="0" tIns="0" rIns="0" bIns="0" rtlCol="0" anchor="ctr">
              <a:spAutoFit/>
            </a:bodyPr>
            <a:lstStyle/>
            <a:p>
              <a:r>
                <a:rPr lang="en-US" sz="1400" noProof="0" dirty="0">
                  <a:solidFill>
                    <a:schemeClr val="tx1"/>
                  </a:solidFill>
                  <a:latin typeface="Arial" panose="020B0604020202020204" pitchFamily="34" charset="0"/>
                  <a:cs typeface="Arial" panose="020B0604020202020204" pitchFamily="34" charset="0"/>
                </a:rPr>
                <a:t>No</a:t>
              </a:r>
            </a:p>
          </p:txBody>
        </p:sp>
        <p:cxnSp>
          <p:nvCxnSpPr>
            <p:cNvPr id="29" name="Elbow Connector 28">
              <a:extLst>
                <a:ext uri="{FF2B5EF4-FFF2-40B4-BE49-F238E27FC236}">
                  <a16:creationId xmlns:a16="http://schemas.microsoft.com/office/drawing/2014/main" id="{23D9136C-8D4D-9143-885D-029CF2CA85F1}"/>
                </a:ext>
              </a:extLst>
            </p:cNvPr>
            <p:cNvCxnSpPr/>
            <p:nvPr/>
          </p:nvCxnSpPr>
          <p:spPr>
            <a:xfrm>
              <a:off x="4423393" y="3176481"/>
              <a:ext cx="2177142" cy="233998"/>
            </a:xfrm>
            <a:prstGeom prst="bentConnector3">
              <a:avLst>
                <a:gd name="adj1" fmla="val 10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3C3C1F25-9CD1-624D-BFAD-AB38F76A4E8C}"/>
                </a:ext>
              </a:extLst>
            </p:cNvPr>
            <p:cNvCxnSpPr>
              <a:stCxn id="36" idx="3"/>
            </p:cNvCxnSpPr>
            <p:nvPr/>
          </p:nvCxnSpPr>
          <p:spPr>
            <a:xfrm>
              <a:off x="7566006" y="4051775"/>
              <a:ext cx="2413434" cy="155735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4AE05D7-89D1-3B48-9974-9BA845D8613A}"/>
                </a:ext>
              </a:extLst>
            </p:cNvPr>
            <p:cNvSpPr txBox="1"/>
            <p:nvPr/>
          </p:nvSpPr>
          <p:spPr>
            <a:xfrm>
              <a:off x="8872020" y="4797764"/>
              <a:ext cx="488179" cy="228701"/>
            </a:xfrm>
            <a:prstGeom prst="rect">
              <a:avLst/>
            </a:prstGeom>
            <a:noFill/>
            <a:ln>
              <a:noFill/>
            </a:ln>
          </p:spPr>
          <p:txBody>
            <a:bodyPr wrap="square" lIns="0" tIns="0" rIns="0" bIns="0" rtlCol="0" anchor="ctr">
              <a:spAutoFit/>
            </a:bodyPr>
            <a:lstStyle/>
            <a:p>
              <a:r>
                <a:rPr lang="en-US" sz="1400" noProof="0" dirty="0">
                  <a:solidFill>
                    <a:schemeClr val="tx1"/>
                  </a:solidFill>
                  <a:latin typeface="Arial" panose="020B0604020202020204" pitchFamily="34" charset="0"/>
                  <a:cs typeface="Arial" panose="020B0604020202020204" pitchFamily="34" charset="0"/>
                </a:rPr>
                <a:t>No</a:t>
              </a:r>
            </a:p>
          </p:txBody>
        </p:sp>
        <p:sp>
          <p:nvSpPr>
            <p:cNvPr id="32" name="TextBox 31">
              <a:extLst>
                <a:ext uri="{FF2B5EF4-FFF2-40B4-BE49-F238E27FC236}">
                  <a16:creationId xmlns:a16="http://schemas.microsoft.com/office/drawing/2014/main" id="{23579227-56A8-5845-9553-FE5F689AA8A3}"/>
                </a:ext>
              </a:extLst>
            </p:cNvPr>
            <p:cNvSpPr txBox="1"/>
            <p:nvPr/>
          </p:nvSpPr>
          <p:spPr>
            <a:xfrm>
              <a:off x="5267874" y="3164299"/>
              <a:ext cx="488179" cy="228701"/>
            </a:xfrm>
            <a:prstGeom prst="rect">
              <a:avLst/>
            </a:prstGeom>
            <a:noFill/>
            <a:ln>
              <a:noFill/>
            </a:ln>
          </p:spPr>
          <p:txBody>
            <a:bodyPr wrap="square" lIns="0" tIns="0" rIns="0" bIns="0" rtlCol="0" anchor="ctr">
              <a:spAutoFit/>
            </a:bodyPr>
            <a:lstStyle/>
            <a:p>
              <a:r>
                <a:rPr lang="en-US" sz="1400" noProof="0" dirty="0">
                  <a:latin typeface="Arial" panose="020B0604020202020204" pitchFamily="34" charset="0"/>
                  <a:cs typeface="Arial" panose="020B0604020202020204" pitchFamily="34" charset="0"/>
                </a:rPr>
                <a:t>Yes</a:t>
              </a:r>
              <a:endParaRPr lang="en-US" sz="1400" noProof="0" dirty="0">
                <a:solidFill>
                  <a:schemeClr val="tx1"/>
                </a:solidFill>
                <a:latin typeface="Arial" panose="020B0604020202020204" pitchFamily="34" charset="0"/>
                <a:cs typeface="Arial" panose="020B0604020202020204" pitchFamily="34" charset="0"/>
              </a:endParaRPr>
            </a:p>
          </p:txBody>
        </p:sp>
        <p:cxnSp>
          <p:nvCxnSpPr>
            <p:cNvPr id="33" name="Elbow Connector 32">
              <a:extLst>
                <a:ext uri="{FF2B5EF4-FFF2-40B4-BE49-F238E27FC236}">
                  <a16:creationId xmlns:a16="http://schemas.microsoft.com/office/drawing/2014/main" id="{EDD6E7C4-C622-B041-90D7-C12C9D6F0B5D}"/>
                </a:ext>
              </a:extLst>
            </p:cNvPr>
            <p:cNvCxnSpPr/>
            <p:nvPr/>
          </p:nvCxnSpPr>
          <p:spPr>
            <a:xfrm rot="10800000" flipV="1">
              <a:off x="3451209" y="4061549"/>
              <a:ext cx="2177143" cy="276999"/>
            </a:xfrm>
            <a:prstGeom prst="bentConnector3">
              <a:avLst>
                <a:gd name="adj1" fmla="val 10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50E0A80-4F81-8045-8006-9A62E88F98C8}"/>
                </a:ext>
              </a:extLst>
            </p:cNvPr>
            <p:cNvSpPr txBox="1"/>
            <p:nvPr/>
          </p:nvSpPr>
          <p:spPr>
            <a:xfrm>
              <a:off x="4272296" y="4087644"/>
              <a:ext cx="488179" cy="228701"/>
            </a:xfrm>
            <a:prstGeom prst="rect">
              <a:avLst/>
            </a:prstGeom>
            <a:noFill/>
            <a:ln>
              <a:noFill/>
            </a:ln>
          </p:spPr>
          <p:txBody>
            <a:bodyPr wrap="square" lIns="0" tIns="0" rIns="0" bIns="0" rtlCol="0" anchor="ctr">
              <a:spAutoFit/>
            </a:bodyPr>
            <a:lstStyle/>
            <a:p>
              <a:r>
                <a:rPr lang="en-US" sz="1400" noProof="0" dirty="0">
                  <a:latin typeface="Arial" panose="020B0604020202020204" pitchFamily="34" charset="0"/>
                  <a:cs typeface="Arial" panose="020B0604020202020204" pitchFamily="34" charset="0"/>
                </a:rPr>
                <a:t>Yes</a:t>
              </a:r>
              <a:endParaRPr lang="en-US" sz="1400" noProof="0" dirty="0">
                <a:solidFill>
                  <a:schemeClr val="tx1"/>
                </a:solidFill>
                <a:latin typeface="Arial" panose="020B0604020202020204" pitchFamily="34" charset="0"/>
                <a:cs typeface="Arial" panose="020B0604020202020204" pitchFamily="34" charset="0"/>
              </a:endParaRPr>
            </a:p>
          </p:txBody>
        </p:sp>
        <p:sp>
          <p:nvSpPr>
            <p:cNvPr id="35" name="Diamond 34">
              <a:extLst>
                <a:ext uri="{FF2B5EF4-FFF2-40B4-BE49-F238E27FC236}">
                  <a16:creationId xmlns:a16="http://schemas.microsoft.com/office/drawing/2014/main" id="{9A5770A0-031C-D549-B952-3AE09F5DAF77}"/>
                </a:ext>
              </a:extLst>
            </p:cNvPr>
            <p:cNvSpPr/>
            <p:nvPr/>
          </p:nvSpPr>
          <p:spPr>
            <a:xfrm>
              <a:off x="2463964" y="2534836"/>
              <a:ext cx="1959428" cy="1282592"/>
            </a:xfrm>
            <a:prstGeom prst="diamond">
              <a:avLst/>
            </a:prstGeom>
            <a:solidFill>
              <a:schemeClr val="accent4"/>
            </a:solidFill>
            <a:ln>
              <a:solidFill>
                <a:schemeClr val="accent4"/>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r>
                <a:rPr lang="en-US" sz="1400" dirty="0">
                  <a:latin typeface="Arial" panose="020B0604020202020204" pitchFamily="34" charset="0"/>
                  <a:cs typeface="Arial" panose="020B0604020202020204" pitchFamily="34" charset="0"/>
                </a:rPr>
                <a:t>DTAA available</a:t>
              </a:r>
            </a:p>
          </p:txBody>
        </p:sp>
        <p:sp>
          <p:nvSpPr>
            <p:cNvPr id="36" name="Diamond 35">
              <a:extLst>
                <a:ext uri="{FF2B5EF4-FFF2-40B4-BE49-F238E27FC236}">
                  <a16:creationId xmlns:a16="http://schemas.microsoft.com/office/drawing/2014/main" id="{8FC8EDE3-C047-A24C-AF38-8623818A1D28}"/>
                </a:ext>
              </a:extLst>
            </p:cNvPr>
            <p:cNvSpPr/>
            <p:nvPr/>
          </p:nvSpPr>
          <p:spPr>
            <a:xfrm>
              <a:off x="5606578" y="3410479"/>
              <a:ext cx="1959428" cy="1282592"/>
            </a:xfrm>
            <a:prstGeom prst="diamond">
              <a:avLst/>
            </a:prstGeom>
            <a:solidFill>
              <a:schemeClr val="accent4"/>
            </a:solidFill>
            <a:ln>
              <a:solidFill>
                <a:schemeClr val="accent4"/>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r>
                <a:rPr lang="en-US" sz="1400" dirty="0">
                  <a:latin typeface="Arial" panose="020B0604020202020204" pitchFamily="34" charset="0"/>
                  <a:cs typeface="Arial" panose="020B0604020202020204" pitchFamily="34" charset="0"/>
                </a:rPr>
                <a:t>Income taxable under DTAA</a:t>
              </a:r>
            </a:p>
          </p:txBody>
        </p:sp>
        <p:sp>
          <p:nvSpPr>
            <p:cNvPr id="42" name="Diamond 41">
              <a:extLst>
                <a:ext uri="{FF2B5EF4-FFF2-40B4-BE49-F238E27FC236}">
                  <a16:creationId xmlns:a16="http://schemas.microsoft.com/office/drawing/2014/main" id="{AE16F5E6-47C9-EE44-8212-542865A56368}"/>
                </a:ext>
              </a:extLst>
            </p:cNvPr>
            <p:cNvSpPr/>
            <p:nvPr/>
          </p:nvSpPr>
          <p:spPr>
            <a:xfrm>
              <a:off x="2471494" y="4343883"/>
              <a:ext cx="1959428" cy="1282592"/>
            </a:xfrm>
            <a:prstGeom prst="diamond">
              <a:avLst/>
            </a:prstGeom>
            <a:solidFill>
              <a:schemeClr val="accent4"/>
            </a:solidFill>
            <a:ln>
              <a:solidFill>
                <a:schemeClr val="accent4"/>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r>
                <a:rPr lang="en-US" sz="1400" dirty="0">
                  <a:latin typeface="Arial" panose="020B0604020202020204" pitchFamily="34" charset="0"/>
                  <a:cs typeface="Arial" panose="020B0604020202020204" pitchFamily="34" charset="0"/>
                </a:rPr>
                <a:t>DTAA rates beneficial</a:t>
              </a:r>
            </a:p>
          </p:txBody>
        </p:sp>
        <p:cxnSp>
          <p:nvCxnSpPr>
            <p:cNvPr id="43" name="Elbow Connector 42">
              <a:extLst>
                <a:ext uri="{FF2B5EF4-FFF2-40B4-BE49-F238E27FC236}">
                  <a16:creationId xmlns:a16="http://schemas.microsoft.com/office/drawing/2014/main" id="{B0D49883-B48B-2040-ABD6-FBC75DE94995}"/>
                </a:ext>
              </a:extLst>
            </p:cNvPr>
            <p:cNvCxnSpPr>
              <a:stCxn id="42" idx="2"/>
            </p:cNvCxnSpPr>
            <p:nvPr/>
          </p:nvCxnSpPr>
          <p:spPr>
            <a:xfrm rot="5400000">
              <a:off x="2796756" y="5301213"/>
              <a:ext cx="329190" cy="979714"/>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4AF1ED7-D38D-B74A-B522-9498A2E23A25}"/>
                </a:ext>
              </a:extLst>
            </p:cNvPr>
            <p:cNvSpPr txBox="1"/>
            <p:nvPr/>
          </p:nvSpPr>
          <p:spPr>
            <a:xfrm>
              <a:off x="2938313" y="5712235"/>
              <a:ext cx="364029" cy="228701"/>
            </a:xfrm>
            <a:prstGeom prst="rect">
              <a:avLst/>
            </a:prstGeom>
            <a:noFill/>
            <a:ln>
              <a:noFill/>
            </a:ln>
          </p:spPr>
          <p:txBody>
            <a:bodyPr wrap="square" lIns="0" tIns="0" rIns="0" bIns="0" rtlCol="0" anchor="ctr">
              <a:spAutoFit/>
            </a:bodyPr>
            <a:lstStyle/>
            <a:p>
              <a:r>
                <a:rPr lang="en-US" sz="1400" noProof="0" dirty="0">
                  <a:solidFill>
                    <a:schemeClr val="tx1"/>
                  </a:solidFill>
                  <a:latin typeface="Arial" panose="020B0604020202020204" pitchFamily="34" charset="0"/>
                  <a:cs typeface="Arial" panose="020B0604020202020204" pitchFamily="34" charset="0"/>
                </a:rPr>
                <a:t>No</a:t>
              </a:r>
            </a:p>
          </p:txBody>
        </p:sp>
        <p:cxnSp>
          <p:nvCxnSpPr>
            <p:cNvPr id="45" name="Elbow Connector 44">
              <a:extLst>
                <a:ext uri="{FF2B5EF4-FFF2-40B4-BE49-F238E27FC236}">
                  <a16:creationId xmlns:a16="http://schemas.microsoft.com/office/drawing/2014/main" id="{414AD2FD-E1AA-A146-8F30-A047B47ED89E}"/>
                </a:ext>
              </a:extLst>
            </p:cNvPr>
            <p:cNvCxnSpPr/>
            <p:nvPr/>
          </p:nvCxnSpPr>
          <p:spPr>
            <a:xfrm>
              <a:off x="4430922" y="4985528"/>
              <a:ext cx="2190681" cy="425424"/>
            </a:xfrm>
            <a:prstGeom prst="bentConnector3">
              <a:avLst>
                <a:gd name="adj1" fmla="val 9969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1D2205A-5544-974A-865A-4B13C579B02F}"/>
                </a:ext>
              </a:extLst>
            </p:cNvPr>
            <p:cNvSpPr txBox="1"/>
            <p:nvPr/>
          </p:nvSpPr>
          <p:spPr>
            <a:xfrm>
              <a:off x="5275403" y="4973345"/>
              <a:ext cx="488179" cy="228701"/>
            </a:xfrm>
            <a:prstGeom prst="rect">
              <a:avLst/>
            </a:prstGeom>
            <a:noFill/>
            <a:ln>
              <a:noFill/>
            </a:ln>
          </p:spPr>
          <p:txBody>
            <a:bodyPr wrap="square" lIns="0" tIns="0" rIns="0" bIns="0" rtlCol="0" anchor="ctr">
              <a:spAutoFit/>
            </a:bodyPr>
            <a:lstStyle/>
            <a:p>
              <a:r>
                <a:rPr lang="en-US" sz="1400" noProof="0" dirty="0">
                  <a:latin typeface="Arial" panose="020B0604020202020204" pitchFamily="34" charset="0"/>
                  <a:cs typeface="Arial" panose="020B0604020202020204" pitchFamily="34" charset="0"/>
                </a:rPr>
                <a:t>Yes</a:t>
              </a:r>
              <a:endParaRPr lang="en-US" sz="1400" noProof="0"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5BDD0E43-B93A-7649-A2E7-A3A663CCC66D}"/>
                </a:ext>
              </a:extLst>
            </p:cNvPr>
            <p:cNvSpPr/>
            <p:nvPr/>
          </p:nvSpPr>
          <p:spPr>
            <a:xfrm>
              <a:off x="5628528" y="5429188"/>
              <a:ext cx="2104573" cy="514164"/>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en-US" sz="1400" dirty="0">
                  <a:solidFill>
                    <a:schemeClr val="bg1"/>
                  </a:solidFill>
                  <a:latin typeface="Arial" panose="020B0604020202020204" pitchFamily="34" charset="0"/>
                  <a:cs typeface="Arial" panose="020B0604020202020204" pitchFamily="34" charset="0"/>
                </a:rPr>
                <a:t>Deduct tax @ DTAA</a:t>
              </a:r>
            </a:p>
            <a:p>
              <a:pPr algn="ctr"/>
              <a:r>
                <a:rPr lang="en-US" sz="1400" dirty="0">
                  <a:solidFill>
                    <a:schemeClr val="bg1"/>
                  </a:solidFill>
                  <a:latin typeface="Arial" panose="020B0604020202020204" pitchFamily="34" charset="0"/>
                  <a:cs typeface="Arial" panose="020B0604020202020204" pitchFamily="34" charset="0"/>
                </a:rPr>
                <a:t>prescribed rates</a:t>
              </a:r>
            </a:p>
          </p:txBody>
        </p:sp>
      </p:grpSp>
    </p:spTree>
    <p:extLst>
      <p:ext uri="{BB962C8B-B14F-4D97-AF65-F5344CB8AC3E}">
        <p14:creationId xmlns:p14="http://schemas.microsoft.com/office/powerpoint/2010/main" val="51927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pPr>
              <a:lnSpc>
                <a:spcPct val="100000"/>
              </a:lnSpc>
            </a:pPr>
            <a:r>
              <a:rPr lang="en-US" dirty="0"/>
              <a:t>Payments to NR – other than section 195</a:t>
            </a:r>
            <a:endParaRPr lang="en-IN" dirty="0"/>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15</a:t>
            </a:fld>
            <a:endParaRPr lang="en-GB" dirty="0"/>
          </a:p>
        </p:txBody>
      </p:sp>
      <p:graphicFrame>
        <p:nvGraphicFramePr>
          <p:cNvPr id="37" name="Group 130">
            <a:extLst>
              <a:ext uri="{FF2B5EF4-FFF2-40B4-BE49-F238E27FC236}">
                <a16:creationId xmlns:a16="http://schemas.microsoft.com/office/drawing/2014/main" id="{134BD2DE-3A02-2841-8045-D0C4650F5EE7}"/>
              </a:ext>
            </a:extLst>
          </p:cNvPr>
          <p:cNvGraphicFramePr>
            <a:graphicFrameLocks/>
          </p:cNvGraphicFramePr>
          <p:nvPr>
            <p:extLst>
              <p:ext uri="{D42A27DB-BD31-4B8C-83A1-F6EECF244321}">
                <p14:modId xmlns:p14="http://schemas.microsoft.com/office/powerpoint/2010/main" val="2413963172"/>
              </p:ext>
            </p:extLst>
          </p:nvPr>
        </p:nvGraphicFramePr>
        <p:xfrm>
          <a:off x="442914" y="1439985"/>
          <a:ext cx="11306174" cy="4394146"/>
        </p:xfrm>
        <a:graphic>
          <a:graphicData uri="http://schemas.openxmlformats.org/drawingml/2006/table">
            <a:tbl>
              <a:tblPr firstRow="1" bandRow="1">
                <a:tableStyleId>{F2DE63D5-997A-4646-A377-4702673A728D}</a:tableStyleId>
              </a:tblPr>
              <a:tblGrid>
                <a:gridCol w="6519537">
                  <a:extLst>
                    <a:ext uri="{9D8B030D-6E8A-4147-A177-3AD203B41FA5}">
                      <a16:colId xmlns:a16="http://schemas.microsoft.com/office/drawing/2014/main" val="20000"/>
                    </a:ext>
                  </a:extLst>
                </a:gridCol>
                <a:gridCol w="2216036">
                  <a:extLst>
                    <a:ext uri="{9D8B030D-6E8A-4147-A177-3AD203B41FA5}">
                      <a16:colId xmlns:a16="http://schemas.microsoft.com/office/drawing/2014/main" val="20001"/>
                    </a:ext>
                  </a:extLst>
                </a:gridCol>
                <a:gridCol w="2570601">
                  <a:extLst>
                    <a:ext uri="{9D8B030D-6E8A-4147-A177-3AD203B41FA5}">
                      <a16:colId xmlns:a16="http://schemas.microsoft.com/office/drawing/2014/main" val="2638625588"/>
                    </a:ext>
                  </a:extLst>
                </a:gridCol>
              </a:tblGrid>
              <a:tr h="687232">
                <a:tc>
                  <a:txBody>
                    <a:bodyPr/>
                    <a:lstStyle/>
                    <a:p>
                      <a:pPr marL="274320" marR="0" indent="-91440" algn="l" rtl="0" eaLnBrk="1" fontAlgn="base" latinLnBrk="0" hangingPunct="1">
                        <a:lnSpc>
                          <a:spcPct val="100000"/>
                        </a:lnSpc>
                        <a:spcBef>
                          <a:spcPts val="0"/>
                        </a:spcBef>
                        <a:spcAft>
                          <a:spcPts val="0"/>
                        </a:spcAft>
                      </a:pPr>
                      <a:r>
                        <a:rPr lang="en-US" sz="1600" u="none" strike="noStrike" kern="1200" dirty="0">
                          <a:effectLst/>
                        </a:rPr>
                        <a:t>Nature of Income</a:t>
                      </a:r>
                      <a:endParaRPr lang="en-US" sz="1600" b="0" i="0" u="none" strike="noStrike" dirty="0">
                        <a:solidFill>
                          <a:schemeClr val="bg1"/>
                        </a:solidFill>
                        <a:effectLst/>
                        <a:latin typeface="+mj-lt"/>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rtl="0" eaLnBrk="1" fontAlgn="base" latinLnBrk="0" hangingPunct="1">
                        <a:lnSpc>
                          <a:spcPct val="100000"/>
                        </a:lnSpc>
                        <a:spcBef>
                          <a:spcPts val="0"/>
                        </a:spcBef>
                        <a:spcAft>
                          <a:spcPts val="0"/>
                        </a:spcAft>
                      </a:pPr>
                      <a:r>
                        <a:rPr lang="en-US" sz="1600" u="none" strike="noStrike" kern="1200" dirty="0">
                          <a:effectLst/>
                        </a:rPr>
                        <a:t>Relevant Sections </a:t>
                      </a:r>
                      <a:br>
                        <a:rPr lang="en-US" sz="1600" u="none" strike="noStrike" kern="1200" dirty="0">
                          <a:effectLst/>
                        </a:rPr>
                      </a:br>
                      <a:r>
                        <a:rPr lang="en-US" sz="1600" u="none" strike="noStrike" kern="1200" dirty="0">
                          <a:effectLst/>
                        </a:rPr>
                        <a:t>of the Act </a:t>
                      </a:r>
                      <a:endParaRPr lang="en-US" sz="1600" b="0" i="0" u="none" strike="noStrike" dirty="0">
                        <a:solidFill>
                          <a:schemeClr val="bg1"/>
                        </a:solidFill>
                        <a:effectLst/>
                        <a:latin typeface="+mj-lt"/>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rtl="0" eaLnBrk="1" fontAlgn="base" latinLnBrk="0" hangingPunct="1">
                        <a:lnSpc>
                          <a:spcPct val="100000"/>
                        </a:lnSpc>
                        <a:spcBef>
                          <a:spcPts val="0"/>
                        </a:spcBef>
                        <a:spcAft>
                          <a:spcPts val="0"/>
                        </a:spcAft>
                      </a:pPr>
                      <a:r>
                        <a:rPr lang="en-US" sz="1600" u="none" strike="noStrike" kern="1200" dirty="0">
                          <a:effectLst/>
                        </a:rPr>
                        <a:t>Applicable Tax Rates</a:t>
                      </a:r>
                      <a:endParaRPr lang="en-US" sz="1600" b="0" i="0" u="none" strike="noStrike" dirty="0">
                        <a:solidFill>
                          <a:schemeClr val="bg1"/>
                        </a:solidFill>
                        <a:effectLst/>
                        <a:latin typeface="+mj-lt"/>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17270">
                <a:tc>
                  <a:txBody>
                    <a:bodyPr/>
                    <a:lstStyle/>
                    <a:p>
                      <a:pPr marL="54864" marR="0" indent="0" algn="l" rtl="0" eaLnBrk="1" fontAlgn="base" latinLnBrk="0" hangingPunct="1">
                        <a:lnSpc>
                          <a:spcPct val="100000"/>
                        </a:lnSpc>
                        <a:spcBef>
                          <a:spcPts val="0"/>
                        </a:spcBef>
                        <a:spcAft>
                          <a:spcPts val="0"/>
                        </a:spcAft>
                      </a:pPr>
                      <a:r>
                        <a:rPr lang="en-US" sz="1600" dirty="0"/>
                        <a:t>Payment of salary</a:t>
                      </a:r>
                      <a:endParaRPr lang="en-US" sz="1600" b="0"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rtl="0" eaLnBrk="1" fontAlgn="base" latinLnBrk="0" hangingPunct="1">
                        <a:lnSpc>
                          <a:spcPct val="100000"/>
                        </a:lnSpc>
                        <a:spcBef>
                          <a:spcPts val="0"/>
                        </a:spcBef>
                        <a:spcAft>
                          <a:spcPts val="0"/>
                        </a:spcAft>
                      </a:pPr>
                      <a:r>
                        <a:rPr lang="en-US" sz="1600" u="none" strike="noStrike" kern="1200" dirty="0">
                          <a:effectLst/>
                        </a:rPr>
                        <a:t>Section 192</a:t>
                      </a:r>
                      <a:endParaRPr lang="en-US" sz="1600" b="0"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rtl="0" eaLnBrk="1" fontAlgn="base" latinLnBrk="0" hangingPunct="1">
                        <a:lnSpc>
                          <a:spcPct val="100000"/>
                        </a:lnSpc>
                        <a:spcBef>
                          <a:spcPts val="0"/>
                        </a:spcBef>
                        <a:spcAft>
                          <a:spcPts val="0"/>
                        </a:spcAft>
                      </a:pPr>
                      <a:r>
                        <a:rPr lang="en-US" sz="1600" u="none" strike="noStrike" kern="1200" dirty="0">
                          <a:effectLst/>
                        </a:rPr>
                        <a:t>Slab Rates</a:t>
                      </a:r>
                      <a:endParaRPr lang="en-US" sz="1600" b="0"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97954">
                <a:tc>
                  <a:txBody>
                    <a:bodyPr/>
                    <a:lstStyle/>
                    <a:p>
                      <a:pPr marL="54864" marR="0" indent="0" algn="l" rtl="0" eaLnBrk="1" fontAlgn="base" latinLnBrk="0" hangingPunct="1">
                        <a:lnSpc>
                          <a:spcPct val="100000"/>
                        </a:lnSpc>
                        <a:spcBef>
                          <a:spcPts val="0"/>
                        </a:spcBef>
                        <a:spcAft>
                          <a:spcPts val="0"/>
                        </a:spcAft>
                      </a:pPr>
                      <a:r>
                        <a:rPr lang="en-US" sz="1600" dirty="0"/>
                        <a:t>Payment to non-resident sportsman, entertainer or sports association</a:t>
                      </a:r>
                      <a:endParaRPr lang="en-US" sz="1600" b="0"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rtl="0" eaLnBrk="1" fontAlgn="base" latinLnBrk="0" hangingPunct="1">
                        <a:lnSpc>
                          <a:spcPct val="100000"/>
                        </a:lnSpc>
                        <a:spcBef>
                          <a:spcPts val="0"/>
                        </a:spcBef>
                        <a:spcAft>
                          <a:spcPts val="0"/>
                        </a:spcAft>
                      </a:pPr>
                      <a:r>
                        <a:rPr lang="en-US" sz="1600" u="none" strike="noStrike" kern="1200" dirty="0">
                          <a:effectLst/>
                        </a:rPr>
                        <a:t>Section 194E</a:t>
                      </a:r>
                      <a:endParaRPr lang="en-US" sz="1600" b="0"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rtl="0" eaLnBrk="1" fontAlgn="base" latinLnBrk="0" hangingPunct="1">
                        <a:lnSpc>
                          <a:spcPct val="100000"/>
                        </a:lnSpc>
                        <a:spcBef>
                          <a:spcPts val="0"/>
                        </a:spcBef>
                        <a:spcAft>
                          <a:spcPts val="0"/>
                        </a:spcAft>
                      </a:pPr>
                      <a:r>
                        <a:rPr lang="en-US" sz="1600" u="none" strike="noStrike" kern="1200" dirty="0">
                          <a:effectLst/>
                        </a:rPr>
                        <a:t>20%</a:t>
                      </a:r>
                      <a:endParaRPr lang="en-US" sz="1600" b="0"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97954">
                <a:tc>
                  <a:txBody>
                    <a:bodyPr/>
                    <a:lstStyle/>
                    <a:p>
                      <a:pPr marL="54864" marR="0" indent="0" algn="l" rtl="0" eaLnBrk="1" fontAlgn="base" latinLnBrk="0" hangingPunct="1">
                        <a:lnSpc>
                          <a:spcPct val="100000"/>
                        </a:lnSpc>
                        <a:spcBef>
                          <a:spcPts val="0"/>
                        </a:spcBef>
                        <a:spcAft>
                          <a:spcPts val="0"/>
                        </a:spcAft>
                      </a:pPr>
                      <a:r>
                        <a:rPr lang="en-US" sz="1600" dirty="0"/>
                        <a:t>Winnings from horse racing, Lottery, puzzle, card games or any other game u/s. 115BB</a:t>
                      </a:r>
                      <a:endParaRPr lang="en-US" sz="1600" b="0"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rtl="0" eaLnBrk="1" fontAlgn="base" latinLnBrk="0" hangingPunct="1">
                        <a:lnSpc>
                          <a:spcPct val="100000"/>
                        </a:lnSpc>
                        <a:spcBef>
                          <a:spcPts val="0"/>
                        </a:spcBef>
                        <a:spcAft>
                          <a:spcPts val="0"/>
                        </a:spcAft>
                      </a:pPr>
                      <a:r>
                        <a:rPr lang="en-US" sz="1600" u="none" strike="noStrike" kern="1200" dirty="0">
                          <a:effectLst/>
                        </a:rPr>
                        <a:t>Section 194B and 194BB</a:t>
                      </a:r>
                      <a:endParaRPr lang="en-US" sz="1600" b="0" i="0" u="none" strike="noStrike" kern="1200" dirty="0">
                        <a:solidFill>
                          <a:schemeClr val="tx1"/>
                        </a:solidFill>
                        <a:effectLst/>
                        <a:latin typeface="+mj-lt"/>
                        <a:ea typeface="+mn-ea"/>
                        <a:cs typeface="+mn-cs"/>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rtl="0" eaLnBrk="1" fontAlgn="base" latinLnBrk="0" hangingPunct="1">
                        <a:lnSpc>
                          <a:spcPct val="100000"/>
                        </a:lnSpc>
                        <a:spcBef>
                          <a:spcPts val="0"/>
                        </a:spcBef>
                        <a:spcAft>
                          <a:spcPts val="0"/>
                        </a:spcAft>
                      </a:pPr>
                      <a:r>
                        <a:rPr lang="en-US" sz="1600" u="none" strike="noStrike" kern="1200" dirty="0">
                          <a:effectLst/>
                        </a:rPr>
                        <a:t>Rates in force</a:t>
                      </a:r>
                      <a:endParaRPr lang="en-US" sz="1600" b="1" i="0" u="none" strike="noStrike" kern="1200" dirty="0">
                        <a:solidFill>
                          <a:schemeClr val="tx1"/>
                        </a:solidFill>
                        <a:effectLst/>
                        <a:latin typeface="+mj-lt"/>
                        <a:ea typeface="+mn-ea"/>
                        <a:cs typeface="+mn-cs"/>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597954">
                <a:tc>
                  <a:txBody>
                    <a:bodyPr/>
                    <a:lstStyle/>
                    <a:p>
                      <a:pPr marL="54864" marR="0" indent="0" algn="l" rtl="0" eaLnBrk="1" fontAlgn="base" latinLnBrk="0" hangingPunct="1">
                        <a:lnSpc>
                          <a:spcPct val="100000"/>
                        </a:lnSpc>
                        <a:spcBef>
                          <a:spcPts val="0"/>
                        </a:spcBef>
                        <a:spcAft>
                          <a:spcPts val="0"/>
                        </a:spcAft>
                      </a:pPr>
                      <a:r>
                        <a:rPr lang="en-US" sz="1600" dirty="0"/>
                        <a:t>Interest to NR by Infrastructure Debt Fund</a:t>
                      </a:r>
                      <a:endParaRPr lang="en-US" sz="1600" b="1"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600" u="none" strike="noStrike" kern="1200" dirty="0">
                          <a:effectLst/>
                        </a:rPr>
                        <a:t>Section 194LB</a:t>
                      </a:r>
                      <a:endParaRPr lang="en-US" sz="1600" b="0" i="0" u="none" strike="noStrike" kern="1200" dirty="0">
                        <a:solidFill>
                          <a:srgbClr val="000000"/>
                        </a:solidFill>
                        <a:effectLst/>
                        <a:latin typeface="+mj-lt"/>
                        <a:ea typeface="+mn-ea"/>
                        <a:cs typeface="+mn-cs"/>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600" u="none" strike="noStrike" kern="1200" dirty="0">
                          <a:effectLst/>
                        </a:rPr>
                        <a:t>5%</a:t>
                      </a:r>
                    </a:p>
                    <a:p>
                      <a:pPr marL="0" marR="0" indent="0" algn="ctr" defTabSz="914400" rtl="0" eaLnBrk="1" fontAlgn="base" latinLnBrk="0" hangingPunct="1">
                        <a:lnSpc>
                          <a:spcPct val="100000"/>
                        </a:lnSpc>
                        <a:spcBef>
                          <a:spcPts val="0"/>
                        </a:spcBef>
                        <a:spcAft>
                          <a:spcPts val="0"/>
                        </a:spcAft>
                      </a:pPr>
                      <a:endParaRPr lang="en-US" sz="1600" b="0" i="0" u="none" strike="noStrike" kern="1200" dirty="0">
                        <a:solidFill>
                          <a:srgbClr val="000000"/>
                        </a:solidFill>
                        <a:effectLst/>
                        <a:latin typeface="+mj-lt"/>
                        <a:ea typeface="+mn-ea"/>
                        <a:cs typeface="+mn-cs"/>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597954">
                <a:tc>
                  <a:txBody>
                    <a:bodyPr/>
                    <a:lstStyle/>
                    <a:p>
                      <a:pPr marL="54864" marR="0" indent="0" algn="l" rtl="0" eaLnBrk="1" fontAlgn="base" latinLnBrk="0" hangingPunct="1">
                        <a:lnSpc>
                          <a:spcPct val="100000"/>
                        </a:lnSpc>
                        <a:spcBef>
                          <a:spcPts val="0"/>
                        </a:spcBef>
                        <a:spcAft>
                          <a:spcPts val="0"/>
                        </a:spcAft>
                      </a:pPr>
                      <a:r>
                        <a:rPr lang="en-US" sz="1600" dirty="0"/>
                        <a:t>Interest to NR on any long-term bond, loan approved by Central Government, Rupee denominated bonds</a:t>
                      </a:r>
                      <a:endParaRPr lang="en-US" sz="1600" b="1"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600" u="none" strike="noStrike" kern="1200" dirty="0">
                          <a:effectLst/>
                        </a:rPr>
                        <a:t>Section 194LC</a:t>
                      </a:r>
                      <a:endParaRPr lang="en-US" sz="1600" b="0" i="0" u="none" strike="noStrike" kern="1200" dirty="0">
                        <a:solidFill>
                          <a:srgbClr val="000000"/>
                        </a:solidFill>
                        <a:effectLst/>
                        <a:latin typeface="+mj-lt"/>
                        <a:ea typeface="+mn-ea"/>
                        <a:cs typeface="+mn-cs"/>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600" u="none" strike="noStrike" kern="1200" dirty="0">
                          <a:effectLst/>
                        </a:rPr>
                        <a:t>5%</a:t>
                      </a:r>
                      <a:endParaRPr lang="en-US" sz="1600" b="0" i="0" u="none" strike="noStrike" kern="1200" dirty="0">
                        <a:solidFill>
                          <a:srgbClr val="000000"/>
                        </a:solidFill>
                        <a:effectLst/>
                        <a:latin typeface="+mj-lt"/>
                        <a:ea typeface="+mn-ea"/>
                        <a:cs typeface="+mn-cs"/>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0229161"/>
                  </a:ext>
                </a:extLst>
              </a:tr>
              <a:tr h="597954">
                <a:tc>
                  <a:txBody>
                    <a:bodyPr/>
                    <a:lstStyle/>
                    <a:p>
                      <a:pPr marL="54864" marR="0" indent="0" algn="l" rtl="0" eaLnBrk="1" fontAlgn="base" latinLnBrk="0" hangingPunct="1">
                        <a:lnSpc>
                          <a:spcPct val="100000"/>
                        </a:lnSpc>
                        <a:spcBef>
                          <a:spcPts val="0"/>
                        </a:spcBef>
                        <a:spcAft>
                          <a:spcPts val="0"/>
                        </a:spcAft>
                      </a:pPr>
                      <a:r>
                        <a:rPr lang="en-US" sz="1600" dirty="0"/>
                        <a:t>Interest on Rupee denominated bonds/ Government security payable to FII and QFI</a:t>
                      </a:r>
                      <a:endParaRPr lang="en-US" sz="1600" b="1"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600" u="none" strike="noStrike" kern="1200" dirty="0">
                          <a:effectLst/>
                        </a:rPr>
                        <a:t>Section 194LD</a:t>
                      </a:r>
                      <a:endParaRPr lang="en-US" sz="1600" b="0" i="0" u="none" strike="noStrike" kern="1200" dirty="0">
                        <a:solidFill>
                          <a:srgbClr val="000000"/>
                        </a:solidFill>
                        <a:effectLst/>
                        <a:latin typeface="+mj-lt"/>
                        <a:ea typeface="+mn-ea"/>
                        <a:cs typeface="+mn-cs"/>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600" u="none" strike="noStrike" kern="1200" dirty="0">
                          <a:effectLst/>
                        </a:rPr>
                        <a:t>5%</a:t>
                      </a:r>
                      <a:endParaRPr lang="en-US" sz="1600" b="0" i="0" u="none" strike="noStrike" kern="1200" dirty="0">
                        <a:solidFill>
                          <a:srgbClr val="000000"/>
                        </a:solidFill>
                        <a:effectLst/>
                        <a:latin typeface="+mj-lt"/>
                        <a:ea typeface="+mn-ea"/>
                        <a:cs typeface="+mn-cs"/>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393276"/>
                  </a:ext>
                </a:extLst>
              </a:tr>
            </a:tbl>
          </a:graphicData>
        </a:graphic>
      </p:graphicFrame>
    </p:spTree>
    <p:extLst>
      <p:ext uri="{BB962C8B-B14F-4D97-AF65-F5344CB8AC3E}">
        <p14:creationId xmlns:p14="http://schemas.microsoft.com/office/powerpoint/2010/main" val="42162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E61-E2C9-134C-BD6E-03E23FE64EFB}"/>
              </a:ext>
            </a:extLst>
          </p:cNvPr>
          <p:cNvSpPr>
            <a:spLocks noGrp="1"/>
          </p:cNvSpPr>
          <p:nvPr>
            <p:ph type="title"/>
          </p:nvPr>
        </p:nvSpPr>
        <p:spPr/>
        <p:txBody>
          <a:bodyPr/>
          <a:lstStyle/>
          <a:p>
            <a:endParaRPr lang="en-US"/>
          </a:p>
        </p:txBody>
      </p:sp>
      <p:pic>
        <p:nvPicPr>
          <p:cNvPr id="7" name="Picture Placeholder 6">
            <a:extLst>
              <a:ext uri="{FF2B5EF4-FFF2-40B4-BE49-F238E27FC236}">
                <a16:creationId xmlns:a16="http://schemas.microsoft.com/office/drawing/2014/main" id="{D65D6092-DCB4-DF47-A800-724BBDD844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21844" b="21844"/>
          <a:stretch>
            <a:fillRect/>
          </a:stretch>
        </p:blipFill>
        <p:spPr/>
      </p:pic>
      <p:sp>
        <p:nvSpPr>
          <p:cNvPr id="4" name="Slide Number Placeholder 3">
            <a:extLst>
              <a:ext uri="{FF2B5EF4-FFF2-40B4-BE49-F238E27FC236}">
                <a16:creationId xmlns:a16="http://schemas.microsoft.com/office/drawing/2014/main" id="{DC1989C3-011E-B04A-B267-A2F79DD321A5}"/>
              </a:ext>
            </a:extLst>
          </p:cNvPr>
          <p:cNvSpPr>
            <a:spLocks noGrp="1"/>
          </p:cNvSpPr>
          <p:nvPr>
            <p:ph type="sldNum" sz="quarter" idx="11"/>
          </p:nvPr>
        </p:nvSpPr>
        <p:spPr/>
        <p:txBody>
          <a:bodyPr/>
          <a:lstStyle/>
          <a:p>
            <a:fld id="{7870704B-CE94-48CC-AF30-84932A1262A7}" type="slidenum">
              <a:rPr lang="en-GB" smtClean="0"/>
              <a:pPr/>
              <a:t>16</a:t>
            </a:fld>
            <a:endParaRPr lang="en-GB" dirty="0"/>
          </a:p>
        </p:txBody>
      </p:sp>
      <p:sp>
        <p:nvSpPr>
          <p:cNvPr id="5" name="Rectangle 4">
            <a:extLst>
              <a:ext uri="{FF2B5EF4-FFF2-40B4-BE49-F238E27FC236}">
                <a16:creationId xmlns:a16="http://schemas.microsoft.com/office/drawing/2014/main" id="{845A28B7-FD0B-3F43-BFA4-BF513D144A94}"/>
              </a:ext>
            </a:extLst>
          </p:cNvPr>
          <p:cNvSpPr/>
          <p:nvPr/>
        </p:nvSpPr>
        <p:spPr>
          <a:xfrm>
            <a:off x="315147" y="5085568"/>
            <a:ext cx="3776996" cy="707886"/>
          </a:xfrm>
          <a:prstGeom prst="rect">
            <a:avLst/>
          </a:prstGeom>
        </p:spPr>
        <p:txBody>
          <a:bodyPr wrap="none">
            <a:spAutoFit/>
          </a:bodyPr>
          <a:lstStyle/>
          <a:p>
            <a:r>
              <a:rPr lang="en-US" sz="4000" dirty="0">
                <a:solidFill>
                  <a:schemeClr val="bg1"/>
                </a:solidFill>
                <a:latin typeface="+mj-lt"/>
              </a:rPr>
              <a:t>Practical Issues</a:t>
            </a:r>
          </a:p>
        </p:txBody>
      </p:sp>
    </p:spTree>
    <p:extLst>
      <p:ext uri="{BB962C8B-B14F-4D97-AF65-F5344CB8AC3E}">
        <p14:creationId xmlns:p14="http://schemas.microsoft.com/office/powerpoint/2010/main" val="227251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Royalty – Section 9(1)(vi)</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17</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2931572"/>
          </a:xfrm>
          <a:prstGeom prst="rect">
            <a:avLst/>
          </a:prstGeom>
        </p:spPr>
        <p:txBody>
          <a:bodyPr wrap="square">
            <a:spAutoFit/>
          </a:bodyPr>
          <a:lstStyle/>
          <a:p>
            <a:pPr marL="285750" lvl="0" indent="-285750" algn="just">
              <a:spcAft>
                <a:spcPts val="900"/>
              </a:spcAft>
              <a:buFont typeface="Arial" panose="020B0604020202020204" pitchFamily="34" charset="0"/>
              <a:buChar char="•"/>
              <a:defRPr/>
            </a:pPr>
            <a:r>
              <a:rPr lang="en-US" dirty="0">
                <a:solidFill>
                  <a:srgbClr val="000000"/>
                </a:solidFill>
              </a:rPr>
              <a:t>Definition of royalty under the Income-tax Act covers payment </a:t>
            </a:r>
            <a:r>
              <a:rPr lang="en-US" i="1" dirty="0">
                <a:solidFill>
                  <a:srgbClr val="000000"/>
                </a:solidFill>
              </a:rPr>
              <a:t>for “All or any rights in respect of any copyright, literary, artistic or scientific work………..”</a:t>
            </a:r>
          </a:p>
          <a:p>
            <a:pPr marL="285750" lvl="0" indent="-285750" algn="just">
              <a:spcAft>
                <a:spcPts val="900"/>
              </a:spcAft>
              <a:buFont typeface="Arial" panose="020B0604020202020204" pitchFamily="34" charset="0"/>
              <a:buChar char="•"/>
              <a:defRPr/>
            </a:pPr>
            <a:r>
              <a:rPr lang="en-US" dirty="0">
                <a:solidFill>
                  <a:srgbClr val="000000"/>
                </a:solidFill>
              </a:rPr>
              <a:t>Scope was further widened by the insertion of explanation 4 by the Finance Act 2012 –</a:t>
            </a:r>
          </a:p>
          <a:p>
            <a:pPr marL="317500" lvl="1" algn="just">
              <a:spcAft>
                <a:spcPts val="900"/>
              </a:spcAft>
              <a:defRPr/>
            </a:pPr>
            <a:r>
              <a:rPr lang="en-US" i="1" dirty="0">
                <a:solidFill>
                  <a:srgbClr val="000000"/>
                </a:solidFill>
              </a:rPr>
              <a:t>Explanation 4 —For the removal of doubts, it is hereby clarified that the transfer of all or any rights in respect of any right, property or information includes and has always included transfer of all or any right for use or right to use a computer software (including granting of a license) irrespective of the medium through which such right is transferred.</a:t>
            </a:r>
          </a:p>
          <a:p>
            <a:pPr marL="287337" lvl="1" indent="-285750" algn="just">
              <a:spcAft>
                <a:spcPts val="900"/>
              </a:spcAft>
              <a:buFont typeface="Arial" panose="020B0604020202020204" pitchFamily="34" charset="0"/>
              <a:buChar char="•"/>
              <a:defRPr/>
            </a:pPr>
            <a:r>
              <a:rPr lang="en-US" dirty="0">
                <a:solidFill>
                  <a:srgbClr val="000000"/>
                </a:solidFill>
              </a:rPr>
              <a:t>Based on such explanation payment in respect of a copyrighted article (i.e. software) sought to be taxed by the Department</a:t>
            </a:r>
          </a:p>
        </p:txBody>
      </p:sp>
    </p:spTree>
    <p:extLst>
      <p:ext uri="{BB962C8B-B14F-4D97-AF65-F5344CB8AC3E}">
        <p14:creationId xmlns:p14="http://schemas.microsoft.com/office/powerpoint/2010/main" val="81236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Taxation of Software – Important Principles</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18</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3785652"/>
          </a:xfrm>
          <a:prstGeom prst="rect">
            <a:avLst/>
          </a:prstGeom>
        </p:spPr>
        <p:txBody>
          <a:bodyPr wrap="square">
            <a:spAutoFit/>
          </a:bodyPr>
          <a:lstStyle/>
          <a:p>
            <a:pPr marL="285750" lvl="0" indent="-285750" algn="just">
              <a:spcAft>
                <a:spcPts val="900"/>
              </a:spcAft>
              <a:buFont typeface="Arial" panose="020B0604020202020204" pitchFamily="34" charset="0"/>
              <a:buChar char="•"/>
              <a:defRPr/>
            </a:pPr>
            <a:r>
              <a:rPr lang="en-US" b="1" dirty="0">
                <a:solidFill>
                  <a:srgbClr val="000000"/>
                </a:solidFill>
              </a:rPr>
              <a:t>Definition </a:t>
            </a:r>
            <a:r>
              <a:rPr lang="en-US" dirty="0">
                <a:solidFill>
                  <a:srgbClr val="000000"/>
                </a:solidFill>
              </a:rPr>
              <a:t>of Royalty as per </a:t>
            </a:r>
            <a:r>
              <a:rPr lang="en-US" b="1" dirty="0">
                <a:solidFill>
                  <a:srgbClr val="000000"/>
                </a:solidFill>
              </a:rPr>
              <a:t>the tax treaty is narrower </a:t>
            </a:r>
            <a:r>
              <a:rPr lang="en-US" dirty="0">
                <a:solidFill>
                  <a:srgbClr val="000000"/>
                </a:solidFill>
              </a:rPr>
              <a:t>than the domestic law</a:t>
            </a:r>
          </a:p>
          <a:p>
            <a:pPr marL="285750" lvl="0" indent="-285750" algn="just">
              <a:spcAft>
                <a:spcPts val="900"/>
              </a:spcAft>
              <a:buFont typeface="Arial" panose="020B0604020202020204" pitchFamily="34" charset="0"/>
              <a:buChar char="•"/>
              <a:defRPr/>
            </a:pPr>
            <a:r>
              <a:rPr lang="en-US" dirty="0">
                <a:solidFill>
                  <a:srgbClr val="000000"/>
                </a:solidFill>
              </a:rPr>
              <a:t>Payment for </a:t>
            </a:r>
            <a:r>
              <a:rPr lang="en-US" b="1" dirty="0">
                <a:solidFill>
                  <a:srgbClr val="000000"/>
                </a:solidFill>
              </a:rPr>
              <a:t>copyrighted article (i.e. computer software) </a:t>
            </a:r>
            <a:r>
              <a:rPr lang="en-US" dirty="0">
                <a:solidFill>
                  <a:srgbClr val="000000"/>
                </a:solidFill>
              </a:rPr>
              <a:t>considered to be </a:t>
            </a:r>
            <a:r>
              <a:rPr lang="en-US" b="1" i="1" dirty="0">
                <a:solidFill>
                  <a:srgbClr val="000000"/>
                </a:solidFill>
              </a:rPr>
              <a:t>outside the ambit of royalty </a:t>
            </a:r>
            <a:r>
              <a:rPr lang="en-US" dirty="0">
                <a:solidFill>
                  <a:srgbClr val="000000"/>
                </a:solidFill>
              </a:rPr>
              <a:t>as per the tax treaty (even post amendment in the Act)</a:t>
            </a:r>
          </a:p>
          <a:p>
            <a:pPr marL="285750" lvl="0" indent="-285750" algn="just">
              <a:spcAft>
                <a:spcPts val="900"/>
              </a:spcAft>
              <a:buFont typeface="Arial" panose="020B0604020202020204" pitchFamily="34" charset="0"/>
              <a:buChar char="•"/>
              <a:defRPr/>
            </a:pPr>
            <a:r>
              <a:rPr lang="en-US" dirty="0">
                <a:solidFill>
                  <a:srgbClr val="000000"/>
                </a:solidFill>
              </a:rPr>
              <a:t>Judicial decisions in </a:t>
            </a:r>
            <a:r>
              <a:rPr lang="en-US" dirty="0" err="1">
                <a:solidFill>
                  <a:srgbClr val="000000"/>
                </a:solidFill>
              </a:rPr>
              <a:t>favour</a:t>
            </a:r>
            <a:r>
              <a:rPr lang="en-US" dirty="0">
                <a:solidFill>
                  <a:srgbClr val="000000"/>
                </a:solidFill>
              </a:rPr>
              <a:t> – </a:t>
            </a:r>
          </a:p>
          <a:p>
            <a:pPr marL="581025" indent="-277813" algn="just">
              <a:spcAft>
                <a:spcPts val="900"/>
              </a:spcAft>
              <a:buFont typeface="System Font Regular"/>
              <a:buChar char="-"/>
              <a:tabLst>
                <a:tab pos="573088" algn="l"/>
              </a:tabLst>
              <a:defRPr/>
            </a:pPr>
            <a:r>
              <a:rPr lang="en-US" i="1" dirty="0">
                <a:solidFill>
                  <a:srgbClr val="000000"/>
                </a:solidFill>
              </a:rPr>
              <a:t>DIT vs </a:t>
            </a:r>
            <a:r>
              <a:rPr lang="en-US" i="1" dirty="0" err="1">
                <a:solidFill>
                  <a:srgbClr val="000000"/>
                </a:solidFill>
              </a:rPr>
              <a:t>Intrasoft</a:t>
            </a:r>
            <a:r>
              <a:rPr lang="en-US" i="1" dirty="0">
                <a:solidFill>
                  <a:srgbClr val="000000"/>
                </a:solidFill>
              </a:rPr>
              <a:t> Ltd [2014] 220 Taxman 273 (Delhi HC)</a:t>
            </a:r>
          </a:p>
          <a:p>
            <a:pPr marL="581025" indent="-277813" algn="just">
              <a:spcAft>
                <a:spcPts val="900"/>
              </a:spcAft>
              <a:buFont typeface="System Font Regular"/>
              <a:buChar char="-"/>
              <a:tabLst>
                <a:tab pos="573088" algn="l"/>
              </a:tabLst>
              <a:defRPr/>
            </a:pPr>
            <a:r>
              <a:rPr lang="en-US" i="1" dirty="0">
                <a:solidFill>
                  <a:srgbClr val="000000"/>
                </a:solidFill>
              </a:rPr>
              <a:t>DIT vs Ericsson [2011] 343 ITR 470 (Delhi HC)</a:t>
            </a:r>
          </a:p>
          <a:p>
            <a:pPr marL="285750" lvl="0" indent="-285750" algn="just">
              <a:spcAft>
                <a:spcPts val="900"/>
              </a:spcAft>
              <a:buFont typeface="Arial" panose="020B0604020202020204" pitchFamily="34" charset="0"/>
              <a:buChar char="•"/>
              <a:defRPr/>
            </a:pPr>
            <a:r>
              <a:rPr lang="en-US" dirty="0">
                <a:solidFill>
                  <a:srgbClr val="000000"/>
                </a:solidFill>
              </a:rPr>
              <a:t>Against the </a:t>
            </a:r>
            <a:r>
              <a:rPr lang="en-US" dirty="0" err="1">
                <a:solidFill>
                  <a:srgbClr val="000000"/>
                </a:solidFill>
              </a:rPr>
              <a:t>Assessee</a:t>
            </a:r>
            <a:r>
              <a:rPr lang="en-US" dirty="0">
                <a:solidFill>
                  <a:srgbClr val="000000"/>
                </a:solidFill>
              </a:rPr>
              <a:t> – </a:t>
            </a:r>
          </a:p>
          <a:p>
            <a:pPr marL="581025" lvl="0" indent="-277813" algn="just">
              <a:spcAft>
                <a:spcPts val="900"/>
              </a:spcAft>
              <a:buFont typeface="System Font Regular"/>
              <a:buChar char="-"/>
              <a:tabLst>
                <a:tab pos="573088" algn="l"/>
              </a:tabLst>
              <a:defRPr/>
            </a:pPr>
            <a:r>
              <a:rPr lang="en-US" i="1" dirty="0">
                <a:solidFill>
                  <a:srgbClr val="000000"/>
                </a:solidFill>
              </a:rPr>
              <a:t>Samsung Electronics Limited  - (245 CTR (</a:t>
            </a:r>
            <a:r>
              <a:rPr lang="en-US" i="1" dirty="0" err="1">
                <a:solidFill>
                  <a:srgbClr val="000000"/>
                </a:solidFill>
              </a:rPr>
              <a:t>Kar</a:t>
            </a:r>
            <a:r>
              <a:rPr lang="en-US" i="1" dirty="0">
                <a:solidFill>
                  <a:srgbClr val="000000"/>
                </a:solidFill>
              </a:rPr>
              <a:t>) 481)(2011) (Karnataka HC) </a:t>
            </a:r>
          </a:p>
          <a:p>
            <a:pPr marL="581025" lvl="0" indent="-277813" algn="just">
              <a:spcAft>
                <a:spcPts val="900"/>
              </a:spcAft>
              <a:buFont typeface="System Font Regular"/>
              <a:buChar char="-"/>
              <a:tabLst>
                <a:tab pos="573088" algn="l"/>
              </a:tabLst>
              <a:defRPr/>
            </a:pPr>
            <a:r>
              <a:rPr lang="en-US" i="1" dirty="0">
                <a:solidFill>
                  <a:srgbClr val="000000"/>
                </a:solidFill>
              </a:rPr>
              <a:t>Millennium IT Software Ltd – (A.A.R. No.835 of 2009)</a:t>
            </a:r>
            <a:endParaRPr lang="en-US" dirty="0">
              <a:solidFill>
                <a:srgbClr val="000000"/>
              </a:solidFill>
            </a:endParaRPr>
          </a:p>
          <a:p>
            <a:pPr marL="285750" lvl="0" indent="-285750" algn="just">
              <a:spcAft>
                <a:spcPts val="900"/>
              </a:spcAft>
              <a:buFont typeface="Arial" panose="020B0604020202020204" pitchFamily="34" charset="0"/>
              <a:buChar char="•"/>
              <a:defRPr/>
            </a:pPr>
            <a:r>
              <a:rPr lang="en-US" b="1" dirty="0">
                <a:solidFill>
                  <a:srgbClr val="000000"/>
                </a:solidFill>
              </a:rPr>
              <a:t>The matter is pending adjudication at Supreme Court</a:t>
            </a:r>
          </a:p>
        </p:txBody>
      </p:sp>
    </p:spTree>
    <p:extLst>
      <p:ext uri="{BB962C8B-B14F-4D97-AF65-F5344CB8AC3E}">
        <p14:creationId xmlns:p14="http://schemas.microsoft.com/office/powerpoint/2010/main" val="68123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Taxation of Bandwidth charges – Important Principles</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19</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4847481"/>
          </a:xfrm>
          <a:prstGeom prst="rect">
            <a:avLst/>
          </a:prstGeom>
        </p:spPr>
        <p:txBody>
          <a:bodyPr wrap="square">
            <a:spAutoFit/>
          </a:bodyPr>
          <a:lstStyle/>
          <a:p>
            <a:pPr marL="285750" indent="-285750" algn="just">
              <a:spcAft>
                <a:spcPts val="900"/>
              </a:spcAft>
              <a:buFont typeface="Arial" panose="020B0604020202020204" pitchFamily="34" charset="0"/>
              <a:buChar char="•"/>
            </a:pPr>
            <a:r>
              <a:rPr lang="en-US" dirty="0"/>
              <a:t>This issue has been subjected to extensive litigation </a:t>
            </a:r>
          </a:p>
          <a:p>
            <a:pPr marL="285750" indent="-285750" algn="just">
              <a:spcAft>
                <a:spcPts val="900"/>
              </a:spcAft>
              <a:buFont typeface="Arial" panose="020B0604020202020204" pitchFamily="34" charset="0"/>
              <a:buChar char="•"/>
            </a:pPr>
            <a:r>
              <a:rPr lang="en-US" dirty="0"/>
              <a:t>While tax authorities allege such payment towards </a:t>
            </a:r>
            <a:r>
              <a:rPr lang="en-US" b="1" dirty="0"/>
              <a:t>use of process or equipment </a:t>
            </a:r>
            <a:r>
              <a:rPr lang="en-US" dirty="0"/>
              <a:t>(accordingly, taxable as </a:t>
            </a:r>
            <a:r>
              <a:rPr lang="en-US" b="1" dirty="0"/>
              <a:t>royalty</a:t>
            </a:r>
            <a:r>
              <a:rPr lang="en-US" dirty="0"/>
              <a:t>), taxpayers view such income as business income which is not chargeable to tax in absence of a permanent establishment</a:t>
            </a:r>
          </a:p>
          <a:p>
            <a:pPr marL="285750" indent="-285750" algn="just">
              <a:spcAft>
                <a:spcPts val="900"/>
              </a:spcAft>
              <a:buFont typeface="Arial" panose="020B0604020202020204" pitchFamily="34" charset="0"/>
              <a:buChar char="•"/>
            </a:pPr>
            <a:r>
              <a:rPr lang="en-US" dirty="0"/>
              <a:t>Judicial decisions in </a:t>
            </a:r>
            <a:r>
              <a:rPr lang="en-US" dirty="0" err="1"/>
              <a:t>favour</a:t>
            </a:r>
            <a:r>
              <a:rPr lang="en-US" dirty="0"/>
              <a:t> – </a:t>
            </a:r>
          </a:p>
          <a:p>
            <a:pPr marL="581025" lvl="1" indent="-277813" algn="just">
              <a:spcAft>
                <a:spcPts val="900"/>
              </a:spcAft>
              <a:buFont typeface="System Font Regular"/>
              <a:buChar char="-"/>
              <a:tabLst>
                <a:tab pos="573088" algn="l"/>
              </a:tabLst>
              <a:defRPr/>
            </a:pPr>
            <a:r>
              <a:rPr lang="it-IT" i="1" dirty="0">
                <a:solidFill>
                  <a:srgbClr val="000000"/>
                </a:solidFill>
              </a:rPr>
              <a:t>Asia Satellite (2011) 85 ITD 478 (Delhi HC)</a:t>
            </a:r>
          </a:p>
          <a:p>
            <a:pPr marL="581025" lvl="1" indent="-277813" algn="just">
              <a:spcAft>
                <a:spcPts val="900"/>
              </a:spcAft>
              <a:buFont typeface="System Font Regular"/>
              <a:buChar char="-"/>
              <a:tabLst>
                <a:tab pos="573088" algn="l"/>
              </a:tabLst>
              <a:defRPr/>
            </a:pPr>
            <a:r>
              <a:rPr lang="en-US" i="1" dirty="0">
                <a:solidFill>
                  <a:srgbClr val="000000"/>
                </a:solidFill>
              </a:rPr>
              <a:t>B4U International Holdings (2012) </a:t>
            </a:r>
            <a:r>
              <a:rPr lang="pt-BR" i="1" dirty="0">
                <a:solidFill>
                  <a:srgbClr val="000000"/>
                </a:solidFill>
              </a:rPr>
              <a:t>21 taxmann.com 529 (Mum ITAT)</a:t>
            </a:r>
            <a:endParaRPr lang="en-US" i="1" dirty="0">
              <a:solidFill>
                <a:srgbClr val="000000"/>
              </a:solidFill>
            </a:endParaRPr>
          </a:p>
          <a:p>
            <a:pPr marL="581025" lvl="1" indent="-277813" algn="just">
              <a:spcAft>
                <a:spcPts val="900"/>
              </a:spcAft>
              <a:buFont typeface="System Font Regular"/>
              <a:buChar char="-"/>
              <a:tabLst>
                <a:tab pos="573088" algn="l"/>
              </a:tabLst>
              <a:defRPr/>
            </a:pPr>
            <a:r>
              <a:rPr lang="en-US" i="1" dirty="0">
                <a:solidFill>
                  <a:srgbClr val="000000"/>
                </a:solidFill>
              </a:rPr>
              <a:t>Convergys Customer (2013) (Del ITAT</a:t>
            </a:r>
            <a:r>
              <a:rPr lang="en-US" i="1" dirty="0"/>
              <a:t>)</a:t>
            </a:r>
            <a:endParaRPr lang="en-US" dirty="0"/>
          </a:p>
          <a:p>
            <a:pPr marL="285750" indent="-285750" algn="just">
              <a:spcAft>
                <a:spcPts val="900"/>
              </a:spcAft>
              <a:buFont typeface="Arial" panose="020B0604020202020204" pitchFamily="34" charset="0"/>
              <a:buChar char="•"/>
            </a:pPr>
            <a:r>
              <a:rPr lang="en-US" dirty="0"/>
              <a:t>Against the </a:t>
            </a:r>
            <a:r>
              <a:rPr lang="en-US" dirty="0" err="1"/>
              <a:t>Assessee</a:t>
            </a:r>
            <a:r>
              <a:rPr lang="en-US" dirty="0"/>
              <a:t> – </a:t>
            </a:r>
          </a:p>
          <a:p>
            <a:pPr marL="581025" lvl="1" indent="-277813" algn="just">
              <a:spcAft>
                <a:spcPts val="900"/>
              </a:spcAft>
              <a:buFont typeface="System Font Regular"/>
              <a:buChar char="-"/>
              <a:tabLst>
                <a:tab pos="573088" algn="l"/>
              </a:tabLst>
              <a:defRPr/>
            </a:pPr>
            <a:r>
              <a:rPr lang="en-US" i="1" dirty="0">
                <a:solidFill>
                  <a:srgbClr val="000000"/>
                </a:solidFill>
              </a:rPr>
              <a:t>Verizon Communication (2013) TS577-HC-2013 (Mad HC)</a:t>
            </a:r>
          </a:p>
          <a:p>
            <a:pPr marL="581025" lvl="1" indent="-277813" algn="just">
              <a:spcAft>
                <a:spcPts val="900"/>
              </a:spcAft>
              <a:buFont typeface="System Font Regular"/>
              <a:buChar char="-"/>
              <a:tabLst>
                <a:tab pos="573088" algn="l"/>
              </a:tabLst>
              <a:defRPr/>
            </a:pPr>
            <a:r>
              <a:rPr lang="pt-BR" i="1" dirty="0">
                <a:solidFill>
                  <a:srgbClr val="000000"/>
                </a:solidFill>
              </a:rPr>
              <a:t>Viacom 18 Media (2014) 44 taxmann.com 1 (Mumbai - ITAT) </a:t>
            </a:r>
          </a:p>
          <a:p>
            <a:pPr marL="303212" lvl="1" algn="just">
              <a:spcAft>
                <a:spcPts val="900"/>
              </a:spcAft>
              <a:tabLst>
                <a:tab pos="573088" algn="l"/>
              </a:tabLst>
              <a:defRPr/>
            </a:pPr>
            <a:r>
              <a:rPr lang="en-US" b="1" dirty="0">
                <a:solidFill>
                  <a:srgbClr val="000000"/>
                </a:solidFill>
              </a:rPr>
              <a:t>The matter is pending adjudication at Supreme Court</a:t>
            </a:r>
          </a:p>
          <a:p>
            <a:pPr marL="303212" lvl="1" algn="just">
              <a:spcAft>
                <a:spcPts val="900"/>
              </a:spcAft>
              <a:tabLst>
                <a:tab pos="573088" algn="l"/>
              </a:tabLst>
              <a:defRPr/>
            </a:pPr>
            <a:endParaRPr lang="en-US" i="1" dirty="0">
              <a:solidFill>
                <a:srgbClr val="000000"/>
              </a:solidFill>
            </a:endParaRPr>
          </a:p>
        </p:txBody>
      </p:sp>
    </p:spTree>
    <p:extLst>
      <p:ext uri="{BB962C8B-B14F-4D97-AF65-F5344CB8AC3E}">
        <p14:creationId xmlns:p14="http://schemas.microsoft.com/office/powerpoint/2010/main" val="338614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CB14B-56BE-DB48-8BCB-A61076CDF07E}"/>
              </a:ext>
            </a:extLst>
          </p:cNvPr>
          <p:cNvSpPr/>
          <p:nvPr/>
        </p:nvSpPr>
        <p:spPr>
          <a:xfrm>
            <a:off x="0" y="1931318"/>
            <a:ext cx="5255286" cy="414167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Points of discussion</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2</a:t>
            </a:fld>
            <a:endParaRPr lang="en-GB" dirty="0"/>
          </a:p>
        </p:txBody>
      </p:sp>
      <p:pic>
        <p:nvPicPr>
          <p:cNvPr id="4" name="Picture 3">
            <a:extLst>
              <a:ext uri="{FF2B5EF4-FFF2-40B4-BE49-F238E27FC236}">
                <a16:creationId xmlns:a16="http://schemas.microsoft.com/office/drawing/2014/main" id="{5533E400-476B-1B45-A649-ECFD254FBA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75" b="5732"/>
          <a:stretch/>
        </p:blipFill>
        <p:spPr>
          <a:xfrm>
            <a:off x="5285092" y="1931318"/>
            <a:ext cx="6906908" cy="4141677"/>
          </a:xfrm>
          <a:prstGeom prst="rect">
            <a:avLst/>
          </a:prstGeom>
        </p:spPr>
      </p:pic>
      <p:grpSp>
        <p:nvGrpSpPr>
          <p:cNvPr id="7" name="Group 6">
            <a:extLst>
              <a:ext uri="{FF2B5EF4-FFF2-40B4-BE49-F238E27FC236}">
                <a16:creationId xmlns:a16="http://schemas.microsoft.com/office/drawing/2014/main" id="{F31AE28D-A95B-0E4D-A87F-1D368DFA5AAF}"/>
              </a:ext>
            </a:extLst>
          </p:cNvPr>
          <p:cNvGrpSpPr/>
          <p:nvPr/>
        </p:nvGrpSpPr>
        <p:grpSpPr>
          <a:xfrm>
            <a:off x="0" y="2552421"/>
            <a:ext cx="5255286" cy="799358"/>
            <a:chOff x="1" y="2060848"/>
            <a:chExt cx="3844835" cy="701970"/>
          </a:xfrm>
        </p:grpSpPr>
        <p:sp>
          <p:nvSpPr>
            <p:cNvPr id="8" name="Rectangle 7">
              <a:extLst>
                <a:ext uri="{FF2B5EF4-FFF2-40B4-BE49-F238E27FC236}">
                  <a16:creationId xmlns:a16="http://schemas.microsoft.com/office/drawing/2014/main" id="{CDD14F6C-A4D5-0D4C-A8E2-A3730F51183C}"/>
                </a:ext>
              </a:extLst>
            </p:cNvPr>
            <p:cNvSpPr/>
            <p:nvPr/>
          </p:nvSpPr>
          <p:spPr bwMode="ltGray">
            <a:xfrm>
              <a:off x="1" y="2060848"/>
              <a:ext cx="3844835" cy="70197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latin typeface="Georgia" pitchFamily="18" charset="0"/>
              </a:endParaRPr>
            </a:p>
          </p:txBody>
        </p:sp>
        <p:sp>
          <p:nvSpPr>
            <p:cNvPr id="9" name="Rectangle 8">
              <a:extLst>
                <a:ext uri="{FF2B5EF4-FFF2-40B4-BE49-F238E27FC236}">
                  <a16:creationId xmlns:a16="http://schemas.microsoft.com/office/drawing/2014/main" id="{805AC834-9219-B44E-AD03-B55BB0591F22}"/>
                </a:ext>
              </a:extLst>
            </p:cNvPr>
            <p:cNvSpPr/>
            <p:nvPr/>
          </p:nvSpPr>
          <p:spPr>
            <a:xfrm>
              <a:off x="1191673" y="2270137"/>
              <a:ext cx="2577142" cy="324335"/>
            </a:xfrm>
            <a:prstGeom prst="rect">
              <a:avLst/>
            </a:prstGeom>
          </p:spPr>
          <p:txBody>
            <a:bodyPr wrap="square" anchor="ctr">
              <a:spAutoFit/>
            </a:bodyPr>
            <a:lstStyle/>
            <a:p>
              <a:pPr lvl="0"/>
              <a:r>
                <a:rPr lang="en-US" dirty="0">
                  <a:latin typeface="Arial" panose="020B0604020202020204" pitchFamily="34" charset="0"/>
                  <a:cs typeface="Arial" panose="020B0604020202020204" pitchFamily="34" charset="0"/>
                </a:rPr>
                <a:t>Overview</a:t>
              </a:r>
            </a:p>
          </p:txBody>
        </p:sp>
        <p:sp>
          <p:nvSpPr>
            <p:cNvPr id="10" name="Rectangle 9">
              <a:extLst>
                <a:ext uri="{FF2B5EF4-FFF2-40B4-BE49-F238E27FC236}">
                  <a16:creationId xmlns:a16="http://schemas.microsoft.com/office/drawing/2014/main" id="{DA51AD0E-CB55-F148-B98A-728018FE7CA9}"/>
                </a:ext>
              </a:extLst>
            </p:cNvPr>
            <p:cNvSpPr/>
            <p:nvPr/>
          </p:nvSpPr>
          <p:spPr>
            <a:xfrm>
              <a:off x="455199" y="2060848"/>
              <a:ext cx="701970" cy="7019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7">
                <a:solidFill>
                  <a:schemeClr val="accent6"/>
                </a:solidFill>
                <a:latin typeface="+mj-lt"/>
              </a:endParaRPr>
            </a:p>
          </p:txBody>
        </p:sp>
        <p:sp>
          <p:nvSpPr>
            <p:cNvPr id="11" name="Right Arrow 10">
              <a:extLst>
                <a:ext uri="{FF2B5EF4-FFF2-40B4-BE49-F238E27FC236}">
                  <a16:creationId xmlns:a16="http://schemas.microsoft.com/office/drawing/2014/main" id="{05086DF3-8A34-B745-AA53-95B1F383B4F2}"/>
                </a:ext>
              </a:extLst>
            </p:cNvPr>
            <p:cNvSpPr/>
            <p:nvPr/>
          </p:nvSpPr>
          <p:spPr>
            <a:xfrm>
              <a:off x="611151" y="2130959"/>
              <a:ext cx="456829" cy="561747"/>
            </a:xfrm>
            <a:prstGeom prst="rightArrow">
              <a:avLst>
                <a:gd name="adj1" fmla="val 50000"/>
                <a:gd name="adj2" fmla="val 704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7">
                <a:solidFill>
                  <a:schemeClr val="accent6"/>
                </a:solidFill>
                <a:latin typeface="+mj-lt"/>
              </a:endParaRPr>
            </a:p>
          </p:txBody>
        </p:sp>
        <p:sp>
          <p:nvSpPr>
            <p:cNvPr id="12" name="TextBox 11">
              <a:extLst>
                <a:ext uri="{FF2B5EF4-FFF2-40B4-BE49-F238E27FC236}">
                  <a16:creationId xmlns:a16="http://schemas.microsoft.com/office/drawing/2014/main" id="{0DCD8CFF-A5C3-7D4A-ABCE-0375D79535BA}"/>
                </a:ext>
              </a:extLst>
            </p:cNvPr>
            <p:cNvSpPr txBox="1"/>
            <p:nvPr/>
          </p:nvSpPr>
          <p:spPr>
            <a:xfrm>
              <a:off x="463486" y="2253923"/>
              <a:ext cx="706382" cy="329193"/>
            </a:xfrm>
            <a:prstGeom prst="rect">
              <a:avLst/>
            </a:prstGeom>
            <a:noFill/>
          </p:spPr>
          <p:txBody>
            <a:bodyPr wrap="square" rtlCol="0">
              <a:spAutoFit/>
            </a:bodyPr>
            <a:lstStyle/>
            <a:p>
              <a:pPr algn="ctr"/>
              <a:endParaRPr lang="en-GB" sz="1539" dirty="0">
                <a:solidFill>
                  <a:schemeClr val="accent6"/>
                </a:solidFill>
              </a:endParaRPr>
            </a:p>
          </p:txBody>
        </p:sp>
      </p:grpSp>
      <p:grpSp>
        <p:nvGrpSpPr>
          <p:cNvPr id="13" name="Group 12">
            <a:extLst>
              <a:ext uri="{FF2B5EF4-FFF2-40B4-BE49-F238E27FC236}">
                <a16:creationId xmlns:a16="http://schemas.microsoft.com/office/drawing/2014/main" id="{E6D95021-56ED-0244-84EF-59FEA57C008C}"/>
              </a:ext>
            </a:extLst>
          </p:cNvPr>
          <p:cNvGrpSpPr/>
          <p:nvPr/>
        </p:nvGrpSpPr>
        <p:grpSpPr>
          <a:xfrm>
            <a:off x="1" y="3602339"/>
            <a:ext cx="5255287" cy="799358"/>
            <a:chOff x="1" y="2060848"/>
            <a:chExt cx="3844835" cy="701970"/>
          </a:xfrm>
        </p:grpSpPr>
        <p:sp>
          <p:nvSpPr>
            <p:cNvPr id="14" name="Rectangle 13">
              <a:extLst>
                <a:ext uri="{FF2B5EF4-FFF2-40B4-BE49-F238E27FC236}">
                  <a16:creationId xmlns:a16="http://schemas.microsoft.com/office/drawing/2014/main" id="{FBB706FE-52C5-294B-8553-29D48840FF11}"/>
                </a:ext>
              </a:extLst>
            </p:cNvPr>
            <p:cNvSpPr/>
            <p:nvPr/>
          </p:nvSpPr>
          <p:spPr bwMode="ltGray">
            <a:xfrm>
              <a:off x="1" y="2060848"/>
              <a:ext cx="3844835" cy="70197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latin typeface="Georgia" pitchFamily="18" charset="0"/>
              </a:endParaRPr>
            </a:p>
          </p:txBody>
        </p:sp>
        <p:sp>
          <p:nvSpPr>
            <p:cNvPr id="15" name="Rectangle 14">
              <a:extLst>
                <a:ext uri="{FF2B5EF4-FFF2-40B4-BE49-F238E27FC236}">
                  <a16:creationId xmlns:a16="http://schemas.microsoft.com/office/drawing/2014/main" id="{853A5AE7-6CE9-664F-B396-CDE5DBFA297D}"/>
                </a:ext>
              </a:extLst>
            </p:cNvPr>
            <p:cNvSpPr/>
            <p:nvPr/>
          </p:nvSpPr>
          <p:spPr>
            <a:xfrm>
              <a:off x="1191673" y="2277703"/>
              <a:ext cx="2462024" cy="324335"/>
            </a:xfrm>
            <a:prstGeom prst="rect">
              <a:avLst/>
            </a:prstGeom>
          </p:spPr>
          <p:txBody>
            <a:bodyPr wrap="square" anchor="ctr">
              <a:spAutoFit/>
            </a:bodyPr>
            <a:lstStyle/>
            <a:p>
              <a:r>
                <a:rPr lang="en-US" dirty="0">
                  <a:latin typeface="Arial" panose="020B0604020202020204" pitchFamily="34" charset="0"/>
                  <a:cs typeface="Arial" panose="020B0604020202020204" pitchFamily="34" charset="0"/>
                </a:rPr>
                <a:t>Practical Issues</a:t>
              </a:r>
            </a:p>
          </p:txBody>
        </p:sp>
        <p:sp>
          <p:nvSpPr>
            <p:cNvPr id="16" name="Rectangle 15">
              <a:extLst>
                <a:ext uri="{FF2B5EF4-FFF2-40B4-BE49-F238E27FC236}">
                  <a16:creationId xmlns:a16="http://schemas.microsoft.com/office/drawing/2014/main" id="{1FFDCB8D-B191-5C4F-A2E6-2C3147E02119}"/>
                </a:ext>
              </a:extLst>
            </p:cNvPr>
            <p:cNvSpPr/>
            <p:nvPr/>
          </p:nvSpPr>
          <p:spPr>
            <a:xfrm>
              <a:off x="455199" y="2060848"/>
              <a:ext cx="701970" cy="701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7">
                <a:solidFill>
                  <a:schemeClr val="accent6"/>
                </a:solidFill>
                <a:latin typeface="+mj-lt"/>
              </a:endParaRPr>
            </a:p>
          </p:txBody>
        </p:sp>
        <p:sp>
          <p:nvSpPr>
            <p:cNvPr id="17" name="Right Arrow 16">
              <a:extLst>
                <a:ext uri="{FF2B5EF4-FFF2-40B4-BE49-F238E27FC236}">
                  <a16:creationId xmlns:a16="http://schemas.microsoft.com/office/drawing/2014/main" id="{0A31A464-6CB1-4642-9456-D0836D87FA08}"/>
                </a:ext>
              </a:extLst>
            </p:cNvPr>
            <p:cNvSpPr/>
            <p:nvPr/>
          </p:nvSpPr>
          <p:spPr>
            <a:xfrm>
              <a:off x="611151" y="2130959"/>
              <a:ext cx="456829" cy="561747"/>
            </a:xfrm>
            <a:prstGeom prst="rightArrow">
              <a:avLst>
                <a:gd name="adj1" fmla="val 50000"/>
                <a:gd name="adj2" fmla="val 704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7">
                <a:solidFill>
                  <a:schemeClr val="accent6"/>
                </a:solidFill>
                <a:latin typeface="+mj-lt"/>
              </a:endParaRPr>
            </a:p>
          </p:txBody>
        </p:sp>
      </p:grpSp>
      <p:grpSp>
        <p:nvGrpSpPr>
          <p:cNvPr id="18" name="Group 17">
            <a:extLst>
              <a:ext uri="{FF2B5EF4-FFF2-40B4-BE49-F238E27FC236}">
                <a16:creationId xmlns:a16="http://schemas.microsoft.com/office/drawing/2014/main" id="{387EB928-54B7-BB42-9086-297C0C88FBB5}"/>
              </a:ext>
            </a:extLst>
          </p:cNvPr>
          <p:cNvGrpSpPr/>
          <p:nvPr/>
        </p:nvGrpSpPr>
        <p:grpSpPr>
          <a:xfrm>
            <a:off x="1" y="4652258"/>
            <a:ext cx="5255286" cy="799358"/>
            <a:chOff x="1" y="2060848"/>
            <a:chExt cx="3844835" cy="701970"/>
          </a:xfrm>
        </p:grpSpPr>
        <p:sp>
          <p:nvSpPr>
            <p:cNvPr id="19" name="Rectangle 18">
              <a:extLst>
                <a:ext uri="{FF2B5EF4-FFF2-40B4-BE49-F238E27FC236}">
                  <a16:creationId xmlns:a16="http://schemas.microsoft.com/office/drawing/2014/main" id="{A339A4C6-4988-DF43-B280-DCE2837CB8DB}"/>
                </a:ext>
              </a:extLst>
            </p:cNvPr>
            <p:cNvSpPr/>
            <p:nvPr/>
          </p:nvSpPr>
          <p:spPr bwMode="ltGray">
            <a:xfrm>
              <a:off x="1" y="2060848"/>
              <a:ext cx="3844835" cy="70197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latin typeface="Georgia" pitchFamily="18" charset="0"/>
              </a:endParaRPr>
            </a:p>
          </p:txBody>
        </p:sp>
        <p:sp>
          <p:nvSpPr>
            <p:cNvPr id="20" name="Rectangle 19">
              <a:extLst>
                <a:ext uri="{FF2B5EF4-FFF2-40B4-BE49-F238E27FC236}">
                  <a16:creationId xmlns:a16="http://schemas.microsoft.com/office/drawing/2014/main" id="{139386FC-69F5-7844-94E3-9C8BFA049F4F}"/>
                </a:ext>
              </a:extLst>
            </p:cNvPr>
            <p:cNvSpPr/>
            <p:nvPr/>
          </p:nvSpPr>
          <p:spPr>
            <a:xfrm>
              <a:off x="1191673" y="2270137"/>
              <a:ext cx="2513484" cy="324335"/>
            </a:xfrm>
            <a:prstGeom prst="rect">
              <a:avLst/>
            </a:prstGeom>
          </p:spPr>
          <p:txBody>
            <a:bodyPr wrap="square" anchor="ctr">
              <a:spAutoFit/>
            </a:bodyPr>
            <a:lstStyle/>
            <a:p>
              <a:pPr lvl="0"/>
              <a:r>
                <a:rPr lang="en-US" dirty="0">
                  <a:latin typeface="Arial" panose="020B0604020202020204" pitchFamily="34" charset="0"/>
                  <a:cs typeface="Arial" panose="020B0604020202020204" pitchFamily="34" charset="0"/>
                </a:rPr>
                <a:t>Other Procedural Aspects</a:t>
              </a:r>
            </a:p>
          </p:txBody>
        </p:sp>
        <p:sp>
          <p:nvSpPr>
            <p:cNvPr id="22" name="Rectangle 21">
              <a:extLst>
                <a:ext uri="{FF2B5EF4-FFF2-40B4-BE49-F238E27FC236}">
                  <a16:creationId xmlns:a16="http://schemas.microsoft.com/office/drawing/2014/main" id="{B86E6C36-57E2-BE43-A670-FA60F6914F3F}"/>
                </a:ext>
              </a:extLst>
            </p:cNvPr>
            <p:cNvSpPr/>
            <p:nvPr/>
          </p:nvSpPr>
          <p:spPr>
            <a:xfrm>
              <a:off x="455199" y="2060848"/>
              <a:ext cx="701970" cy="7019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7">
                <a:solidFill>
                  <a:schemeClr val="accent6"/>
                </a:solidFill>
                <a:latin typeface="+mj-lt"/>
              </a:endParaRPr>
            </a:p>
          </p:txBody>
        </p:sp>
        <p:sp>
          <p:nvSpPr>
            <p:cNvPr id="23" name="Right Arrow 22">
              <a:extLst>
                <a:ext uri="{FF2B5EF4-FFF2-40B4-BE49-F238E27FC236}">
                  <a16:creationId xmlns:a16="http://schemas.microsoft.com/office/drawing/2014/main" id="{E255C8C8-3401-964B-A540-BCD56953FBC8}"/>
                </a:ext>
              </a:extLst>
            </p:cNvPr>
            <p:cNvSpPr/>
            <p:nvPr/>
          </p:nvSpPr>
          <p:spPr>
            <a:xfrm>
              <a:off x="611151" y="2130959"/>
              <a:ext cx="456829" cy="561747"/>
            </a:xfrm>
            <a:prstGeom prst="rightArrow">
              <a:avLst>
                <a:gd name="adj1" fmla="val 50000"/>
                <a:gd name="adj2" fmla="val 704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7">
                <a:solidFill>
                  <a:schemeClr val="accent6"/>
                </a:solidFill>
                <a:latin typeface="+mj-lt"/>
              </a:endParaRPr>
            </a:p>
          </p:txBody>
        </p:sp>
        <p:sp>
          <p:nvSpPr>
            <p:cNvPr id="24" name="TextBox 23">
              <a:extLst>
                <a:ext uri="{FF2B5EF4-FFF2-40B4-BE49-F238E27FC236}">
                  <a16:creationId xmlns:a16="http://schemas.microsoft.com/office/drawing/2014/main" id="{B6A46492-746A-2C48-A523-8502816BC903}"/>
                </a:ext>
              </a:extLst>
            </p:cNvPr>
            <p:cNvSpPr txBox="1"/>
            <p:nvPr/>
          </p:nvSpPr>
          <p:spPr>
            <a:xfrm>
              <a:off x="463486" y="2253923"/>
              <a:ext cx="706382" cy="329193"/>
            </a:xfrm>
            <a:prstGeom prst="rect">
              <a:avLst/>
            </a:prstGeom>
            <a:noFill/>
          </p:spPr>
          <p:txBody>
            <a:bodyPr wrap="square" rtlCol="0">
              <a:spAutoFit/>
            </a:bodyPr>
            <a:lstStyle/>
            <a:p>
              <a:pPr algn="ctr"/>
              <a:endParaRPr lang="en-GB" sz="1539" dirty="0">
                <a:solidFill>
                  <a:schemeClr val="accent6"/>
                </a:solidFill>
              </a:endParaRPr>
            </a:p>
          </p:txBody>
        </p:sp>
      </p:grpSp>
    </p:spTree>
    <p:extLst>
      <p:ext uri="{BB962C8B-B14F-4D97-AF65-F5344CB8AC3E}">
        <p14:creationId xmlns:p14="http://schemas.microsoft.com/office/powerpoint/2010/main" val="799705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Taxation of online databases charges – Important Principles</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20</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4178067"/>
          </a:xfrm>
          <a:prstGeom prst="rect">
            <a:avLst/>
          </a:prstGeom>
        </p:spPr>
        <p:txBody>
          <a:bodyPr wrap="square">
            <a:spAutoFit/>
          </a:bodyPr>
          <a:lstStyle/>
          <a:p>
            <a:pPr marL="285750" indent="-285750" algn="just">
              <a:spcAft>
                <a:spcPts val="900"/>
              </a:spcAft>
              <a:buFont typeface="Arial" panose="020B0604020202020204" pitchFamily="34" charset="0"/>
              <a:buChar char="•"/>
            </a:pPr>
            <a:r>
              <a:rPr lang="en-US" dirty="0"/>
              <a:t>Customer given a non-exclusive license to access a database on payment of an annual subscription fee</a:t>
            </a:r>
          </a:p>
          <a:p>
            <a:pPr marL="285750" indent="-285750" algn="just">
              <a:spcAft>
                <a:spcPts val="900"/>
              </a:spcAft>
              <a:buFont typeface="Arial" panose="020B0604020202020204" pitchFamily="34" charset="0"/>
              <a:buChar char="•"/>
            </a:pPr>
            <a:r>
              <a:rPr lang="en-US" dirty="0"/>
              <a:t>Payment is being made for copyrighted article and not copyright</a:t>
            </a:r>
          </a:p>
          <a:p>
            <a:pPr marL="285750" indent="-285750" algn="just">
              <a:spcAft>
                <a:spcPts val="900"/>
              </a:spcAft>
              <a:buFont typeface="Arial" panose="020B0604020202020204" pitchFamily="34" charset="0"/>
              <a:buChar char="•"/>
            </a:pPr>
            <a:r>
              <a:rPr lang="en-US" dirty="0"/>
              <a:t>Judicial decisions in </a:t>
            </a:r>
            <a:r>
              <a:rPr lang="en-US" dirty="0" err="1"/>
              <a:t>favour</a:t>
            </a:r>
            <a:r>
              <a:rPr lang="en-US" dirty="0"/>
              <a:t> – </a:t>
            </a:r>
          </a:p>
          <a:p>
            <a:pPr marL="581025" lvl="1" indent="-277813" algn="just">
              <a:spcAft>
                <a:spcPts val="900"/>
              </a:spcAft>
              <a:buFont typeface="System Font Regular"/>
              <a:buChar char="-"/>
              <a:tabLst>
                <a:tab pos="573088" algn="l"/>
              </a:tabLst>
              <a:defRPr/>
            </a:pPr>
            <a:r>
              <a:rPr lang="es-ES" i="1" dirty="0" err="1">
                <a:solidFill>
                  <a:srgbClr val="000000"/>
                </a:solidFill>
              </a:rPr>
              <a:t>Cadila</a:t>
            </a:r>
            <a:r>
              <a:rPr lang="es-ES" i="1" dirty="0">
                <a:solidFill>
                  <a:srgbClr val="000000"/>
                </a:solidFill>
              </a:rPr>
              <a:t> </a:t>
            </a:r>
            <a:r>
              <a:rPr lang="es-ES" i="1" dirty="0" err="1">
                <a:solidFill>
                  <a:srgbClr val="000000"/>
                </a:solidFill>
              </a:rPr>
              <a:t>Healthcare</a:t>
            </a:r>
            <a:r>
              <a:rPr lang="es-ES" i="1" dirty="0">
                <a:solidFill>
                  <a:srgbClr val="000000"/>
                </a:solidFill>
              </a:rPr>
              <a:t> </a:t>
            </a:r>
            <a:r>
              <a:rPr lang="es-ES" i="1" dirty="0" err="1">
                <a:solidFill>
                  <a:srgbClr val="000000"/>
                </a:solidFill>
              </a:rPr>
              <a:t>Limited</a:t>
            </a:r>
            <a:r>
              <a:rPr lang="es-ES" i="1" dirty="0">
                <a:solidFill>
                  <a:srgbClr val="000000"/>
                </a:solidFill>
              </a:rPr>
              <a:t> (</a:t>
            </a:r>
            <a:r>
              <a:rPr lang="es-ES" i="1" dirty="0" err="1">
                <a:solidFill>
                  <a:srgbClr val="000000"/>
                </a:solidFill>
              </a:rPr>
              <a:t>Ahmedabad</a:t>
            </a:r>
            <a:r>
              <a:rPr lang="es-ES" i="1" dirty="0">
                <a:solidFill>
                  <a:srgbClr val="000000"/>
                </a:solidFill>
              </a:rPr>
              <a:t> ITAT)</a:t>
            </a:r>
            <a:endParaRPr lang="it-IT" i="1" dirty="0">
              <a:solidFill>
                <a:srgbClr val="000000"/>
              </a:solidFill>
            </a:endParaRPr>
          </a:p>
          <a:p>
            <a:pPr marL="581025" lvl="1" indent="-277813" algn="just">
              <a:spcAft>
                <a:spcPts val="900"/>
              </a:spcAft>
              <a:buFont typeface="System Font Regular"/>
              <a:buChar char="-"/>
              <a:tabLst>
                <a:tab pos="573088" algn="l"/>
              </a:tabLst>
              <a:defRPr/>
            </a:pPr>
            <a:r>
              <a:rPr lang="en-US" i="1" dirty="0">
                <a:solidFill>
                  <a:srgbClr val="000000"/>
                </a:solidFill>
              </a:rPr>
              <a:t>Welspun Corporation Limited </a:t>
            </a:r>
            <a:r>
              <a:rPr lang="es-ES" i="1" dirty="0">
                <a:solidFill>
                  <a:srgbClr val="000000"/>
                </a:solidFill>
              </a:rPr>
              <a:t>(</a:t>
            </a:r>
            <a:r>
              <a:rPr lang="es-ES" i="1" dirty="0" err="1">
                <a:solidFill>
                  <a:srgbClr val="000000"/>
                </a:solidFill>
              </a:rPr>
              <a:t>Ahmedabad</a:t>
            </a:r>
            <a:r>
              <a:rPr lang="es-ES" i="1" dirty="0">
                <a:solidFill>
                  <a:srgbClr val="000000"/>
                </a:solidFill>
              </a:rPr>
              <a:t> ITAT)</a:t>
            </a:r>
          </a:p>
          <a:p>
            <a:pPr marL="581025" lvl="1" indent="-277813" algn="just">
              <a:spcAft>
                <a:spcPts val="900"/>
              </a:spcAft>
              <a:buFont typeface="System Font Regular"/>
              <a:buChar char="-"/>
              <a:tabLst>
                <a:tab pos="573088" algn="l"/>
              </a:tabLst>
              <a:defRPr/>
            </a:pPr>
            <a:r>
              <a:rPr lang="en-US" i="1" dirty="0" err="1">
                <a:solidFill>
                  <a:srgbClr val="000000"/>
                </a:solidFill>
              </a:rPr>
              <a:t>Factset</a:t>
            </a:r>
            <a:r>
              <a:rPr lang="en-US" i="1" dirty="0">
                <a:solidFill>
                  <a:srgbClr val="000000"/>
                </a:solidFill>
              </a:rPr>
              <a:t> Research System Inc. (2009) (AAR)</a:t>
            </a:r>
            <a:endParaRPr lang="en-US" dirty="0"/>
          </a:p>
          <a:p>
            <a:pPr marL="285750" indent="-285750" algn="just">
              <a:spcAft>
                <a:spcPts val="900"/>
              </a:spcAft>
              <a:buFont typeface="Arial" panose="020B0604020202020204" pitchFamily="34" charset="0"/>
              <a:buChar char="•"/>
            </a:pPr>
            <a:r>
              <a:rPr lang="en-US" dirty="0"/>
              <a:t>Against the </a:t>
            </a:r>
            <a:r>
              <a:rPr lang="en-US" dirty="0" err="1"/>
              <a:t>Assessee</a:t>
            </a:r>
            <a:r>
              <a:rPr lang="en-US" dirty="0"/>
              <a:t> – </a:t>
            </a:r>
          </a:p>
          <a:p>
            <a:pPr marL="581025" lvl="1" indent="-277813" algn="just">
              <a:spcAft>
                <a:spcPts val="900"/>
              </a:spcAft>
              <a:buFont typeface="System Font Regular"/>
              <a:buChar char="-"/>
              <a:tabLst>
                <a:tab pos="573088" algn="l"/>
              </a:tabLst>
              <a:defRPr/>
            </a:pPr>
            <a:r>
              <a:rPr lang="en-US" i="1" dirty="0">
                <a:solidFill>
                  <a:srgbClr val="000000"/>
                </a:solidFill>
              </a:rPr>
              <a:t>Gartner Ireland Limited (Mumbai Tribunal)</a:t>
            </a:r>
          </a:p>
          <a:p>
            <a:pPr marL="581025" lvl="1" indent="-277813" algn="just">
              <a:spcAft>
                <a:spcPts val="900"/>
              </a:spcAft>
              <a:buFont typeface="System Font Regular"/>
              <a:buChar char="-"/>
              <a:tabLst>
                <a:tab pos="573088" algn="l"/>
              </a:tabLst>
              <a:defRPr/>
            </a:pPr>
            <a:r>
              <a:rPr lang="en-US" i="1" dirty="0">
                <a:solidFill>
                  <a:srgbClr val="000000"/>
                </a:solidFill>
              </a:rPr>
              <a:t>Wipro Ltd (Karnataka HC)</a:t>
            </a:r>
          </a:p>
          <a:p>
            <a:pPr marL="285750" indent="-285750" algn="just">
              <a:spcAft>
                <a:spcPts val="900"/>
              </a:spcAft>
              <a:buFont typeface="Arial" panose="020B0604020202020204" pitchFamily="34" charset="0"/>
              <a:buChar char="•"/>
            </a:pPr>
            <a:endParaRPr lang="en-US" dirty="0"/>
          </a:p>
        </p:txBody>
      </p:sp>
    </p:spTree>
    <p:extLst>
      <p:ext uri="{BB962C8B-B14F-4D97-AF65-F5344CB8AC3E}">
        <p14:creationId xmlns:p14="http://schemas.microsoft.com/office/powerpoint/2010/main" val="1275124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Fee for Technical Services (‘FTS’)</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21</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3993401"/>
          </a:xfrm>
          <a:prstGeom prst="rect">
            <a:avLst/>
          </a:prstGeom>
        </p:spPr>
        <p:txBody>
          <a:bodyPr wrap="square">
            <a:spAutoFit/>
          </a:bodyPr>
          <a:lstStyle/>
          <a:p>
            <a:pPr marL="285750" lvl="0" indent="-285750" algn="just">
              <a:spcAft>
                <a:spcPts val="900"/>
              </a:spcAft>
              <a:buFont typeface="Arial" panose="020B0604020202020204" pitchFamily="34" charset="0"/>
              <a:buChar char="•"/>
            </a:pPr>
            <a:r>
              <a:rPr lang="en-US" dirty="0">
                <a:solidFill>
                  <a:srgbClr val="000000"/>
                </a:solidFill>
              </a:rPr>
              <a:t>Definition of FTS under the Income-tax Act covers payment for rendering of any managerial, technical or consultancy services (including the provision of services of technical or other personnel)</a:t>
            </a:r>
          </a:p>
          <a:p>
            <a:pPr marL="285750" lvl="0" indent="-285750" algn="just">
              <a:spcAft>
                <a:spcPts val="900"/>
              </a:spcAft>
              <a:buFont typeface="Arial" panose="020B0604020202020204" pitchFamily="34" charset="0"/>
              <a:buChar char="•"/>
            </a:pPr>
            <a:r>
              <a:rPr lang="en-US" dirty="0">
                <a:solidFill>
                  <a:srgbClr val="000000"/>
                </a:solidFill>
              </a:rPr>
              <a:t>From a DTAA perspective, definition varies from treaty to treaty</a:t>
            </a:r>
          </a:p>
          <a:p>
            <a:pPr marL="285750" lvl="0" indent="-285750" algn="just">
              <a:spcAft>
                <a:spcPts val="900"/>
              </a:spcAft>
              <a:buFont typeface="Arial" panose="020B0604020202020204" pitchFamily="34" charset="0"/>
              <a:buChar char="•"/>
            </a:pPr>
            <a:r>
              <a:rPr lang="en-US" dirty="0">
                <a:solidFill>
                  <a:srgbClr val="000000"/>
                </a:solidFill>
              </a:rPr>
              <a:t>Presence of ‘Make Available’ clause significantly narrows downs the scope of FTS to cover only those services which </a:t>
            </a:r>
            <a:r>
              <a:rPr lang="en-US" b="1" dirty="0">
                <a:solidFill>
                  <a:srgbClr val="000000"/>
                </a:solidFill>
              </a:rPr>
              <a:t>make available technical knowledge, experience, skill know-how or processes</a:t>
            </a:r>
            <a:r>
              <a:rPr lang="en-US" dirty="0">
                <a:solidFill>
                  <a:srgbClr val="000000"/>
                </a:solidFill>
              </a:rPr>
              <a:t>; or </a:t>
            </a:r>
          </a:p>
          <a:p>
            <a:pPr marL="285750" lvl="0" indent="-285750" algn="just">
              <a:spcAft>
                <a:spcPts val="900"/>
              </a:spcAft>
              <a:buFont typeface="Arial" panose="020B0604020202020204" pitchFamily="34" charset="0"/>
              <a:buChar char="•"/>
            </a:pPr>
            <a:r>
              <a:rPr lang="en-US" dirty="0">
                <a:solidFill>
                  <a:srgbClr val="000000"/>
                </a:solidFill>
              </a:rPr>
              <a:t>If such services consist of the </a:t>
            </a:r>
            <a:r>
              <a:rPr lang="en-US" b="1" dirty="0">
                <a:solidFill>
                  <a:srgbClr val="000000"/>
                </a:solidFill>
              </a:rPr>
              <a:t>development and transfer </a:t>
            </a:r>
            <a:r>
              <a:rPr lang="en-US" dirty="0">
                <a:solidFill>
                  <a:srgbClr val="000000"/>
                </a:solidFill>
              </a:rPr>
              <a:t>of a </a:t>
            </a:r>
            <a:r>
              <a:rPr lang="en-US" b="1" dirty="0">
                <a:solidFill>
                  <a:srgbClr val="000000"/>
                </a:solidFill>
              </a:rPr>
              <a:t>technical plan </a:t>
            </a:r>
            <a:r>
              <a:rPr lang="en-US" dirty="0">
                <a:solidFill>
                  <a:srgbClr val="000000"/>
                </a:solidFill>
              </a:rPr>
              <a:t>or </a:t>
            </a:r>
            <a:r>
              <a:rPr lang="en-US" b="1" dirty="0">
                <a:solidFill>
                  <a:srgbClr val="000000"/>
                </a:solidFill>
              </a:rPr>
              <a:t>technical design</a:t>
            </a:r>
          </a:p>
          <a:p>
            <a:pPr marL="285750" lvl="0" indent="-285750" algn="just">
              <a:spcAft>
                <a:spcPts val="900"/>
              </a:spcAft>
              <a:buFont typeface="Arial" panose="020B0604020202020204" pitchFamily="34" charset="0"/>
              <a:buChar char="•"/>
            </a:pPr>
            <a:r>
              <a:rPr lang="en-US" dirty="0"/>
              <a:t>Make available – </a:t>
            </a:r>
            <a:r>
              <a:rPr lang="en-US" b="1" i="1" dirty="0"/>
              <a:t>Teach how to fish v/s give a fish</a:t>
            </a:r>
          </a:p>
          <a:p>
            <a:pPr marL="285750" lvl="0" indent="-285750" algn="just">
              <a:spcAft>
                <a:spcPts val="900"/>
              </a:spcAft>
              <a:buFont typeface="Arial" panose="020B0604020202020204" pitchFamily="34" charset="0"/>
              <a:buChar char="•"/>
            </a:pPr>
            <a:r>
              <a:rPr lang="en-US" dirty="0"/>
              <a:t>Services are outside the ambit of FTS if </a:t>
            </a:r>
            <a:r>
              <a:rPr lang="en-US" b="1" dirty="0"/>
              <a:t>there is no technical know-how, experience, skills etc. being passed on to the recipient</a:t>
            </a:r>
            <a:endParaRPr lang="en-US" b="1" dirty="0">
              <a:solidFill>
                <a:srgbClr val="000000"/>
              </a:solidFill>
            </a:endParaRPr>
          </a:p>
        </p:txBody>
      </p:sp>
    </p:spTree>
    <p:extLst>
      <p:ext uri="{BB962C8B-B14F-4D97-AF65-F5344CB8AC3E}">
        <p14:creationId xmlns:p14="http://schemas.microsoft.com/office/powerpoint/2010/main" val="253066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FTS – contd.</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22</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4847481"/>
          </a:xfrm>
          <a:prstGeom prst="rect">
            <a:avLst/>
          </a:prstGeom>
        </p:spPr>
        <p:txBody>
          <a:bodyPr wrap="square">
            <a:spAutoFit/>
          </a:bodyPr>
          <a:lstStyle/>
          <a:p>
            <a:pPr marL="285750" indent="-285750" algn="just">
              <a:spcAft>
                <a:spcPts val="900"/>
              </a:spcAft>
              <a:buFont typeface="Arial" panose="020B0604020202020204" pitchFamily="34" charset="0"/>
              <a:buChar char="•"/>
            </a:pPr>
            <a:r>
              <a:rPr lang="en-US" dirty="0"/>
              <a:t>Principle upheld in the following judicial pronouncements:</a:t>
            </a:r>
          </a:p>
          <a:p>
            <a:pPr marL="581025" lvl="1" indent="-277813" algn="just">
              <a:spcAft>
                <a:spcPts val="900"/>
              </a:spcAft>
              <a:buFont typeface="System Font Regular"/>
              <a:buChar char="-"/>
              <a:tabLst>
                <a:tab pos="573088" algn="l"/>
              </a:tabLst>
              <a:defRPr/>
            </a:pPr>
            <a:r>
              <a:rPr lang="en-US" dirty="0">
                <a:solidFill>
                  <a:srgbClr val="000000"/>
                </a:solidFill>
              </a:rPr>
              <a:t>De Beers India Minerals (P) Ltd - Kar HC  </a:t>
            </a:r>
          </a:p>
          <a:p>
            <a:pPr marL="581025" lvl="1" indent="-277813" algn="just">
              <a:spcAft>
                <a:spcPts val="900"/>
              </a:spcAft>
              <a:buFont typeface="System Font Regular"/>
              <a:buChar char="-"/>
              <a:tabLst>
                <a:tab pos="573088" algn="l"/>
              </a:tabLst>
              <a:defRPr/>
            </a:pPr>
            <a:r>
              <a:rPr lang="en-US" dirty="0" err="1">
                <a:solidFill>
                  <a:srgbClr val="000000"/>
                </a:solidFill>
              </a:rPr>
              <a:t>Outotec</a:t>
            </a:r>
            <a:r>
              <a:rPr lang="en-US" dirty="0">
                <a:solidFill>
                  <a:srgbClr val="000000"/>
                </a:solidFill>
              </a:rPr>
              <a:t> India (P.) Ltd. - Kolkata Trib.</a:t>
            </a:r>
          </a:p>
          <a:p>
            <a:pPr marL="581025" lvl="1" indent="-277813" algn="just">
              <a:spcAft>
                <a:spcPts val="900"/>
              </a:spcAft>
              <a:buFont typeface="System Font Regular"/>
              <a:buChar char="-"/>
              <a:tabLst>
                <a:tab pos="573088" algn="l"/>
              </a:tabLst>
              <a:defRPr/>
            </a:pPr>
            <a:r>
              <a:rPr lang="en-US" dirty="0" err="1">
                <a:solidFill>
                  <a:srgbClr val="000000"/>
                </a:solidFill>
              </a:rPr>
              <a:t>Wockhardt</a:t>
            </a:r>
            <a:r>
              <a:rPr lang="en-US" dirty="0">
                <a:solidFill>
                  <a:srgbClr val="000000"/>
                </a:solidFill>
              </a:rPr>
              <a:t> Ltd - Mum </a:t>
            </a:r>
            <a:r>
              <a:rPr lang="en-US" dirty="0" err="1">
                <a:solidFill>
                  <a:srgbClr val="000000"/>
                </a:solidFill>
              </a:rPr>
              <a:t>Trib</a:t>
            </a:r>
            <a:endParaRPr lang="en-US" dirty="0">
              <a:solidFill>
                <a:srgbClr val="000000"/>
              </a:solidFill>
            </a:endParaRPr>
          </a:p>
          <a:p>
            <a:pPr marL="581025" lvl="1" indent="-277813" algn="just">
              <a:spcAft>
                <a:spcPts val="900"/>
              </a:spcAft>
              <a:buFont typeface="System Font Regular"/>
              <a:buChar char="-"/>
              <a:tabLst>
                <a:tab pos="573088" algn="l"/>
              </a:tabLst>
              <a:defRPr/>
            </a:pPr>
            <a:r>
              <a:rPr lang="en-US" dirty="0">
                <a:solidFill>
                  <a:srgbClr val="000000"/>
                </a:solidFill>
              </a:rPr>
              <a:t>Worley Parsons Services </a:t>
            </a:r>
            <a:r>
              <a:rPr lang="en-US" dirty="0" err="1">
                <a:solidFill>
                  <a:srgbClr val="000000"/>
                </a:solidFill>
              </a:rPr>
              <a:t>Pvt</a:t>
            </a:r>
            <a:r>
              <a:rPr lang="en-US" dirty="0">
                <a:solidFill>
                  <a:srgbClr val="000000"/>
                </a:solidFill>
              </a:rPr>
              <a:t> Ltd - AAR</a:t>
            </a:r>
          </a:p>
          <a:p>
            <a:pPr marL="581025" lvl="1" indent="-277813" algn="just">
              <a:spcAft>
                <a:spcPts val="900"/>
              </a:spcAft>
              <a:buFont typeface="System Font Regular"/>
              <a:buChar char="-"/>
              <a:tabLst>
                <a:tab pos="573088" algn="l"/>
              </a:tabLst>
              <a:defRPr/>
            </a:pPr>
            <a:r>
              <a:rPr lang="en-US" dirty="0">
                <a:solidFill>
                  <a:srgbClr val="000000"/>
                </a:solidFill>
              </a:rPr>
              <a:t> ABB Inc – Bangalore Trib.</a:t>
            </a:r>
          </a:p>
          <a:p>
            <a:pPr marL="285750" indent="-285750" algn="just">
              <a:spcAft>
                <a:spcPts val="900"/>
              </a:spcAft>
              <a:buFont typeface="Arial" panose="020B0604020202020204" pitchFamily="34" charset="0"/>
              <a:buChar char="•"/>
            </a:pPr>
            <a:r>
              <a:rPr lang="en-US" dirty="0"/>
              <a:t>Instances of services held to not make available any technical knowledge etc.: </a:t>
            </a:r>
            <a:r>
              <a:rPr lang="en-US" i="1" dirty="0"/>
              <a:t>Geophysical Survey services, Installation &amp; commissioning services, audit services </a:t>
            </a:r>
            <a:r>
              <a:rPr lang="en-US" i="1" dirty="0" err="1"/>
              <a:t>etc</a:t>
            </a:r>
            <a:endParaRPr lang="en-US" i="1" dirty="0"/>
          </a:p>
          <a:p>
            <a:pPr marL="285750" indent="-285750" algn="just">
              <a:spcAft>
                <a:spcPts val="900"/>
              </a:spcAft>
              <a:buFont typeface="Arial" panose="020B0604020202020204" pitchFamily="34" charset="0"/>
              <a:buChar char="•"/>
            </a:pPr>
            <a:r>
              <a:rPr lang="en-US" dirty="0">
                <a:solidFill>
                  <a:srgbClr val="000000"/>
                </a:solidFill>
              </a:rPr>
              <a:t>‘Make available’ imported in treaties with wider definition of FTS through </a:t>
            </a:r>
            <a:r>
              <a:rPr lang="en-US" b="1" dirty="0">
                <a:solidFill>
                  <a:srgbClr val="000000"/>
                </a:solidFill>
              </a:rPr>
              <a:t>Most Favored Nation </a:t>
            </a:r>
            <a:r>
              <a:rPr lang="en-US" dirty="0">
                <a:solidFill>
                  <a:srgbClr val="000000"/>
                </a:solidFill>
              </a:rPr>
              <a:t>(MFN) clause</a:t>
            </a:r>
          </a:p>
          <a:p>
            <a:pPr marL="581025" lvl="1" indent="-277813" algn="just">
              <a:spcAft>
                <a:spcPts val="900"/>
              </a:spcAft>
              <a:buFont typeface="System Font Regular"/>
              <a:buChar char="-"/>
              <a:tabLst>
                <a:tab pos="573088" algn="l"/>
              </a:tabLst>
              <a:defRPr/>
            </a:pPr>
            <a:r>
              <a:rPr lang="en-US" dirty="0">
                <a:solidFill>
                  <a:srgbClr val="000000"/>
                </a:solidFill>
              </a:rPr>
              <a:t>Steria (India) Ltd. [2016] 386 ITR 390 (Delhi High Court)</a:t>
            </a:r>
          </a:p>
          <a:p>
            <a:pPr marL="581025" lvl="1" indent="-277813" algn="just">
              <a:spcAft>
                <a:spcPts val="900"/>
              </a:spcAft>
              <a:buFont typeface="System Font Regular"/>
              <a:buChar char="-"/>
              <a:tabLst>
                <a:tab pos="573088" algn="l"/>
              </a:tabLst>
              <a:defRPr/>
            </a:pPr>
            <a:r>
              <a:rPr lang="en-US" dirty="0">
                <a:solidFill>
                  <a:srgbClr val="000000"/>
                </a:solidFill>
              </a:rPr>
              <a:t>Sandvik AB v. </a:t>
            </a:r>
            <a:r>
              <a:rPr lang="en-US" dirty="0" err="1">
                <a:solidFill>
                  <a:srgbClr val="000000"/>
                </a:solidFill>
              </a:rPr>
              <a:t>Dy.DIT</a:t>
            </a:r>
            <a:r>
              <a:rPr lang="en-US" dirty="0">
                <a:solidFill>
                  <a:srgbClr val="000000"/>
                </a:solidFill>
              </a:rPr>
              <a:t> [2014] 52 taxmann.com 211 (Pune ITAT)</a:t>
            </a:r>
          </a:p>
          <a:p>
            <a:pPr marL="303212" lvl="1" algn="just">
              <a:spcAft>
                <a:spcPts val="900"/>
              </a:spcAft>
              <a:tabLst>
                <a:tab pos="573088" algn="l"/>
              </a:tabLst>
              <a:defRPr/>
            </a:pPr>
            <a:endParaRPr lang="en-US" dirty="0">
              <a:solidFill>
                <a:srgbClr val="000000"/>
              </a:solidFill>
            </a:endParaRPr>
          </a:p>
        </p:txBody>
      </p:sp>
    </p:spTree>
    <p:extLst>
      <p:ext uri="{BB962C8B-B14F-4D97-AF65-F5344CB8AC3E}">
        <p14:creationId xmlns:p14="http://schemas.microsoft.com/office/powerpoint/2010/main" val="36536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FTS – contd.</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23</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4685898"/>
          </a:xfrm>
          <a:prstGeom prst="rect">
            <a:avLst/>
          </a:prstGeom>
        </p:spPr>
        <p:txBody>
          <a:bodyPr wrap="square">
            <a:spAutoFit/>
          </a:bodyPr>
          <a:lstStyle/>
          <a:p>
            <a:pPr marL="285750" indent="-285750" algn="just">
              <a:spcAft>
                <a:spcPts val="900"/>
              </a:spcAft>
              <a:buFont typeface="Arial" panose="020B0604020202020204" pitchFamily="34" charset="0"/>
              <a:buChar char="•"/>
            </a:pPr>
            <a:r>
              <a:rPr lang="en-US" dirty="0"/>
              <a:t>Where no FTS clause is present in the treaty, income would be :</a:t>
            </a:r>
          </a:p>
          <a:p>
            <a:pPr marL="581025" lvl="1" indent="-277813" algn="just">
              <a:spcAft>
                <a:spcPts val="900"/>
              </a:spcAft>
              <a:buFont typeface="System Font Regular"/>
              <a:buChar char="-"/>
              <a:tabLst>
                <a:tab pos="573088" algn="l"/>
              </a:tabLst>
              <a:defRPr/>
            </a:pPr>
            <a:r>
              <a:rPr lang="en-US" dirty="0"/>
              <a:t>Taxable as business income only if non-resident has PE in India - </a:t>
            </a:r>
            <a:r>
              <a:rPr lang="en-US" u="sng" dirty="0"/>
              <a:t>Popular judicial view </a:t>
            </a:r>
          </a:p>
          <a:p>
            <a:pPr marL="1038225" lvl="2" indent="-277813" algn="just">
              <a:spcAft>
                <a:spcPts val="900"/>
              </a:spcAft>
              <a:buFont typeface="System Font Regular"/>
              <a:buChar char="-"/>
              <a:tabLst>
                <a:tab pos="573088" algn="l"/>
              </a:tabLst>
              <a:defRPr/>
            </a:pPr>
            <a:r>
              <a:rPr lang="en-US" dirty="0">
                <a:solidFill>
                  <a:srgbClr val="000000"/>
                </a:solidFill>
              </a:rPr>
              <a:t>Bangkok Glass Industry Co. Ltd. [2013] 257 CTR 326 (Madras High Court)</a:t>
            </a:r>
          </a:p>
          <a:p>
            <a:pPr algn="just">
              <a:spcAft>
                <a:spcPts val="900"/>
              </a:spcAft>
            </a:pPr>
            <a:endParaRPr lang="en-US" dirty="0">
              <a:solidFill>
                <a:srgbClr val="000000"/>
              </a:solidFill>
            </a:endParaRPr>
          </a:p>
          <a:p>
            <a:pPr marL="285750" indent="-285750" algn="just">
              <a:spcAft>
                <a:spcPts val="900"/>
              </a:spcAft>
              <a:buFont typeface="Arial" panose="020B0604020202020204" pitchFamily="34" charset="0"/>
              <a:buChar char="•"/>
            </a:pPr>
            <a:r>
              <a:rPr lang="en-US" dirty="0"/>
              <a:t>Alternative view on this issue</a:t>
            </a:r>
          </a:p>
          <a:p>
            <a:pPr marL="581025" lvl="1" indent="-277813" algn="just">
              <a:spcAft>
                <a:spcPts val="900"/>
              </a:spcAft>
              <a:buFont typeface="System Font Regular"/>
              <a:buChar char="-"/>
              <a:tabLst>
                <a:tab pos="573088" algn="l"/>
              </a:tabLst>
              <a:defRPr/>
            </a:pPr>
            <a:r>
              <a:rPr lang="en-US" dirty="0">
                <a:solidFill>
                  <a:srgbClr val="000000"/>
                </a:solidFill>
              </a:rPr>
              <a:t>Taxable under the residuary article - other income of the tax treaties</a:t>
            </a:r>
          </a:p>
          <a:p>
            <a:pPr marL="1038225" lvl="2" indent="-277813" algn="just">
              <a:spcAft>
                <a:spcPts val="900"/>
              </a:spcAft>
              <a:buFont typeface="System Font Regular"/>
              <a:buChar char="-"/>
              <a:tabLst>
                <a:tab pos="573088" algn="l"/>
              </a:tabLst>
              <a:defRPr/>
            </a:pPr>
            <a:r>
              <a:rPr lang="en-US" dirty="0">
                <a:solidFill>
                  <a:srgbClr val="000000"/>
                </a:solidFill>
              </a:rPr>
              <a:t>Lanka Hydraulic Institute Limited [2011] 337 ITR 47 (AAR)</a:t>
            </a:r>
          </a:p>
          <a:p>
            <a:pPr marL="581025" lvl="1" indent="-277813" algn="just">
              <a:spcAft>
                <a:spcPts val="900"/>
              </a:spcAft>
              <a:buFont typeface="System Font Regular"/>
              <a:buChar char="-"/>
              <a:tabLst>
                <a:tab pos="573088" algn="l"/>
              </a:tabLst>
              <a:defRPr/>
            </a:pPr>
            <a:endParaRPr lang="en-US" dirty="0">
              <a:solidFill>
                <a:srgbClr val="000000"/>
              </a:solidFill>
            </a:endParaRPr>
          </a:p>
          <a:p>
            <a:pPr marL="581025" lvl="1" indent="-277813" algn="just">
              <a:spcAft>
                <a:spcPts val="900"/>
              </a:spcAft>
              <a:buFont typeface="System Font Regular"/>
              <a:buChar char="-"/>
              <a:tabLst>
                <a:tab pos="573088" algn="l"/>
              </a:tabLst>
              <a:defRPr/>
            </a:pPr>
            <a:r>
              <a:rPr lang="en-US" dirty="0">
                <a:solidFill>
                  <a:srgbClr val="000000"/>
                </a:solidFill>
              </a:rPr>
              <a:t>Taxable as per the domestic tax laws of the respective countries </a:t>
            </a:r>
          </a:p>
          <a:p>
            <a:pPr marL="1038225" lvl="2" indent="-277813" algn="just">
              <a:spcAft>
                <a:spcPts val="900"/>
              </a:spcAft>
              <a:buFont typeface="System Font Regular"/>
              <a:buChar char="-"/>
              <a:tabLst>
                <a:tab pos="573088" algn="l"/>
              </a:tabLst>
              <a:defRPr/>
            </a:pPr>
            <a:r>
              <a:rPr lang="en-US" dirty="0"/>
              <a:t>Cal. HC in Andaman Sea foods P. Ltd.</a:t>
            </a:r>
          </a:p>
          <a:p>
            <a:pPr marL="1038225" lvl="2" indent="-277813" algn="just">
              <a:spcAft>
                <a:spcPts val="900"/>
              </a:spcAft>
              <a:buFont typeface="System Font Regular"/>
              <a:buChar char="-"/>
              <a:tabLst>
                <a:tab pos="573088" algn="l"/>
              </a:tabLst>
              <a:defRPr/>
            </a:pPr>
            <a:r>
              <a:rPr lang="en-US" dirty="0"/>
              <a:t>Chennai Tribunal in TVS Electronics</a:t>
            </a:r>
          </a:p>
          <a:p>
            <a:pPr marL="303212" lvl="1" algn="just">
              <a:spcAft>
                <a:spcPts val="900"/>
              </a:spcAft>
              <a:tabLst>
                <a:tab pos="573088" algn="l"/>
              </a:tabLst>
              <a:defRPr/>
            </a:pPr>
            <a:endParaRPr lang="en-US" dirty="0">
              <a:solidFill>
                <a:srgbClr val="000000"/>
              </a:solidFill>
            </a:endParaRPr>
          </a:p>
        </p:txBody>
      </p:sp>
    </p:spTree>
    <p:extLst>
      <p:ext uri="{BB962C8B-B14F-4D97-AF65-F5344CB8AC3E}">
        <p14:creationId xmlns:p14="http://schemas.microsoft.com/office/powerpoint/2010/main" val="146401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Secondment</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marL="0" marR="0" lvl="0" indent="-274320" algn="ctr" defTabSz="914400" rtl="0" eaLnBrk="1" fontAlgn="auto" latinLnBrk="0" hangingPunct="1">
                <a:lnSpc>
                  <a:spcPct val="100000"/>
                </a:lnSpc>
                <a:spcBef>
                  <a:spcPts val="0"/>
                </a:spcBef>
                <a:spcAft>
                  <a:spcPts val="9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pPr marL="0" marR="0" lvl="0" indent="-274320" algn="ctr" defTabSz="914400" rtl="0" eaLnBrk="1" fontAlgn="auto" latinLnBrk="0" hangingPunct="1">
                <a:lnSpc>
                  <a:spcPct val="100000"/>
                </a:lnSpc>
                <a:spcBef>
                  <a:spcPts val="0"/>
                </a:spcBef>
                <a:spcAft>
                  <a:spcPts val="9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 name="Content Placeholder 3">
            <a:extLst>
              <a:ext uri="{FF2B5EF4-FFF2-40B4-BE49-F238E27FC236}">
                <a16:creationId xmlns:a16="http://schemas.microsoft.com/office/drawing/2014/main" id="{F076B2CC-C2F7-45C0-BB73-9FB51D1B8636}"/>
              </a:ext>
            </a:extLst>
          </p:cNvPr>
          <p:cNvSpPr txBox="1">
            <a:spLocks/>
          </p:cNvSpPr>
          <p:nvPr/>
        </p:nvSpPr>
        <p:spPr bwMode="auto">
          <a:xfrm>
            <a:off x="818429" y="1749464"/>
            <a:ext cx="10634818"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615950"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anose="02040502050405020303"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anose="02040502050405020303"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anose="02040502050405020303"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anose="02040502050405020303"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85750" marR="0" lvl="0"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mn-lt"/>
                <a:ea typeface="+mn-ea"/>
                <a:cs typeface="+mn-cs"/>
              </a:rPr>
              <a:t>Highly controversial issue</a:t>
            </a:r>
          </a:p>
          <a:p>
            <a:pPr marL="285750" marR="0" lvl="0"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n-lt"/>
                <a:ea typeface="+mn-ea"/>
                <a:cs typeface="+mn-cs"/>
              </a:rPr>
              <a:t>Remittance by the Indian company of salary and other emoluments of secondees to the foreign company- Whether liable to TDS as FTS or these are in the nature of pure reimbursements not liable to TDS?</a:t>
            </a:r>
          </a:p>
          <a:p>
            <a:pPr marL="285750" marR="0" lvl="0"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mn-lt"/>
                <a:ea typeface="+mn-ea"/>
                <a:cs typeface="+mn-cs"/>
              </a:rPr>
              <a:t>Allegation of tax authorities</a:t>
            </a:r>
            <a:r>
              <a:rPr kumimoji="0" lang="en-US" sz="1700" b="0" i="0" u="none" strike="noStrike" kern="1200" cap="none" spc="0" normalizeH="0" baseline="0" noProof="0" dirty="0">
                <a:ln>
                  <a:noFill/>
                </a:ln>
                <a:solidFill>
                  <a:srgbClr val="000000"/>
                </a:solidFill>
                <a:effectLst/>
                <a:uLnTx/>
                <a:uFillTx/>
                <a:latin typeface="+mn-lt"/>
                <a:ea typeface="+mn-ea"/>
                <a:cs typeface="+mn-cs"/>
              </a:rPr>
              <a:t>-Arrangement is for rendering of services by a foreign company to an Indian company, remittance liable to TDS as FTS.  Also PE of foreign company is constituted in India due to presence of its employees in India (accepted by </a:t>
            </a:r>
            <a:r>
              <a:rPr kumimoji="0" lang="en-US" sz="1700" b="1" i="0" u="none" strike="noStrike" kern="1200" cap="none" spc="0" normalizeH="0" baseline="0" noProof="0" dirty="0">
                <a:ln>
                  <a:noFill/>
                </a:ln>
                <a:solidFill>
                  <a:srgbClr val="000000"/>
                </a:solidFill>
                <a:effectLst/>
                <a:uLnTx/>
                <a:uFillTx/>
                <a:latin typeface="+mn-lt"/>
                <a:ea typeface="+mn-ea"/>
                <a:cs typeface="+mn-cs"/>
              </a:rPr>
              <a:t>Delhi High Court</a:t>
            </a:r>
            <a:r>
              <a:rPr kumimoji="0" lang="en-US" sz="1700" b="0" i="0" u="none" strike="noStrike" kern="1200" cap="none" spc="0" normalizeH="0" baseline="0" noProof="0" dirty="0">
                <a:ln>
                  <a:noFill/>
                </a:ln>
                <a:solidFill>
                  <a:srgbClr val="000000"/>
                </a:solidFill>
                <a:effectLst/>
                <a:uLnTx/>
                <a:uFillTx/>
                <a:latin typeface="+mn-lt"/>
                <a:ea typeface="+mn-ea"/>
                <a:cs typeface="+mn-cs"/>
              </a:rPr>
              <a:t> in the case of </a:t>
            </a:r>
            <a:r>
              <a:rPr kumimoji="0" lang="en-US" sz="1700" b="1" i="1" u="none" strike="noStrike" kern="1200" cap="none" spc="0" normalizeH="0" baseline="0" noProof="0" dirty="0">
                <a:ln>
                  <a:noFill/>
                </a:ln>
                <a:solidFill>
                  <a:srgbClr val="000000"/>
                </a:solidFill>
                <a:effectLst/>
                <a:uLnTx/>
                <a:uFillTx/>
                <a:latin typeface="+mn-lt"/>
                <a:ea typeface="+mn-ea"/>
                <a:cs typeface="+mn-cs"/>
              </a:rPr>
              <a:t>Centrica)</a:t>
            </a:r>
            <a:endParaRPr kumimoji="0" lang="en-US" sz="1700" b="0" i="0" u="none" strike="noStrike" kern="1200" cap="none" spc="0" normalizeH="0" baseline="0" noProof="0" dirty="0">
              <a:ln>
                <a:noFill/>
              </a:ln>
              <a:solidFill>
                <a:srgbClr val="000000"/>
              </a:solidFill>
              <a:effectLst/>
              <a:uLnTx/>
              <a:uFillTx/>
              <a:latin typeface="+mn-lt"/>
              <a:ea typeface="+mn-ea"/>
              <a:cs typeface="+mn-cs"/>
            </a:endParaRPr>
          </a:p>
          <a:p>
            <a:pPr marL="285750" marR="0" lvl="0"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n-lt"/>
                <a:ea typeface="+mn-ea"/>
                <a:cs typeface="+mn-cs"/>
              </a:rPr>
              <a:t>Other adverse judicial pronouncements- </a:t>
            </a:r>
            <a:r>
              <a:rPr kumimoji="0" lang="en-US" sz="1700" b="0" i="1" u="none" strike="noStrike" kern="1200" cap="none" spc="0" normalizeH="0" baseline="0" noProof="0" dirty="0">
                <a:ln>
                  <a:noFill/>
                </a:ln>
                <a:solidFill>
                  <a:srgbClr val="000000"/>
                </a:solidFill>
                <a:effectLst/>
                <a:uLnTx/>
                <a:uFillTx/>
                <a:latin typeface="+mn-lt"/>
                <a:ea typeface="+mn-ea"/>
                <a:cs typeface="+mn-cs"/>
              </a:rPr>
              <a:t>Panasonic Corporation (Chennai ITAT), Verizon Data Services India Private Limited (AAR) </a:t>
            </a:r>
          </a:p>
          <a:p>
            <a:pPr marL="285750" marR="0" lvl="0"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n-lt"/>
                <a:ea typeface="+mn-ea"/>
                <a:cs typeface="+mn-cs"/>
              </a:rPr>
              <a:t>Concept of economic employment is critical.  If Indian company is economic employer, no FTS/PE. </a:t>
            </a:r>
          </a:p>
          <a:p>
            <a:pPr marL="285750" marR="0" lvl="0"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n-lt"/>
                <a:ea typeface="+mn-ea"/>
                <a:cs typeface="+mn-cs"/>
              </a:rPr>
              <a:t>Favorable judgments</a:t>
            </a:r>
          </a:p>
          <a:p>
            <a:pPr marL="581025" lvl="1" indent="-277813" algn="just">
              <a:buFont typeface="System Font Regular"/>
              <a:buChar char="-"/>
              <a:tabLst>
                <a:tab pos="573088" algn="l"/>
              </a:tabLst>
              <a:defRPr/>
            </a:pPr>
            <a:r>
              <a:rPr kumimoji="0" lang="en-US" sz="1700" b="0" u="none" strike="noStrike" kern="1200" cap="none" spc="0" normalizeH="0" baseline="0" noProof="0" dirty="0">
                <a:ln>
                  <a:noFill/>
                </a:ln>
                <a:solidFill>
                  <a:srgbClr val="000000"/>
                </a:solidFill>
                <a:effectLst/>
                <a:uLnTx/>
                <a:uFillTx/>
                <a:latin typeface="+mn-lt"/>
                <a:ea typeface="+mn-ea"/>
                <a:cs typeface="+mn-cs"/>
              </a:rPr>
              <a:t>M/</a:t>
            </a:r>
            <a:r>
              <a:rPr kumimoji="0" lang="en-US" sz="1700" b="0" u="none" strike="noStrike" kern="1200" cap="none" spc="0" normalizeH="0" baseline="0" noProof="0" dirty="0" err="1">
                <a:ln>
                  <a:noFill/>
                </a:ln>
                <a:solidFill>
                  <a:srgbClr val="000000"/>
                </a:solidFill>
                <a:effectLst/>
                <a:uLnTx/>
                <a:uFillTx/>
                <a:latin typeface="+mn-lt"/>
                <a:ea typeface="+mn-ea"/>
                <a:cs typeface="+mn-cs"/>
              </a:rPr>
              <a:t>s.Faurecia</a:t>
            </a:r>
            <a:r>
              <a:rPr kumimoji="0" lang="en-US" sz="1700" b="0" u="none" strike="noStrike" kern="1200" cap="none" spc="0" normalizeH="0" baseline="0" noProof="0" dirty="0">
                <a:ln>
                  <a:noFill/>
                </a:ln>
                <a:solidFill>
                  <a:srgbClr val="000000"/>
                </a:solidFill>
                <a:effectLst/>
                <a:uLnTx/>
                <a:uFillTx/>
                <a:latin typeface="+mn-lt"/>
                <a:ea typeface="+mn-ea"/>
                <a:cs typeface="+mn-cs"/>
              </a:rPr>
              <a:t> Automotive Holding (Pune ITAT)</a:t>
            </a:r>
          </a:p>
          <a:p>
            <a:pPr marL="581025" lvl="1" indent="-277813" algn="just">
              <a:buFont typeface="System Font Regular"/>
              <a:buChar char="-"/>
              <a:tabLst>
                <a:tab pos="573088" algn="l"/>
              </a:tabLst>
              <a:defRPr/>
            </a:pPr>
            <a:r>
              <a:rPr kumimoji="0" lang="en-US" sz="1700" b="0" u="none" strike="noStrike" kern="1200" cap="none" spc="0" normalizeH="0" baseline="0" noProof="0" dirty="0">
                <a:ln>
                  <a:noFill/>
                </a:ln>
                <a:solidFill>
                  <a:srgbClr val="000000"/>
                </a:solidFill>
                <a:effectLst/>
                <a:uLnTx/>
                <a:uFillTx/>
                <a:latin typeface="+mn-lt"/>
                <a:ea typeface="+mn-ea"/>
                <a:cs typeface="+mn-cs"/>
              </a:rPr>
              <a:t>Morgan Stanley Asia (Singapore) Pte. (Mumbai ITAT)</a:t>
            </a:r>
          </a:p>
          <a:p>
            <a:pPr marL="581025" lvl="1" indent="-277813" algn="just">
              <a:buFont typeface="System Font Regular"/>
              <a:buChar char="-"/>
              <a:tabLst>
                <a:tab pos="573088" algn="l"/>
              </a:tabLst>
              <a:defRPr/>
            </a:pPr>
            <a:r>
              <a:rPr lang="en-US" sz="1700" dirty="0">
                <a:solidFill>
                  <a:srgbClr val="000000"/>
                </a:solidFill>
                <a:latin typeface="+mn-lt"/>
              </a:rPr>
              <a:t>IDS Software Solutions Pvt Ltd (Bangalore ITAT)</a:t>
            </a:r>
            <a:endParaRPr lang="en-US" sz="1800" dirty="0">
              <a:solidFill>
                <a:srgbClr val="000000"/>
              </a:solidFill>
              <a:latin typeface="+mn-lt"/>
            </a:endParaRPr>
          </a:p>
          <a:p>
            <a:pPr marL="581025" lvl="1" indent="-277813" algn="just">
              <a:buFont typeface="System Font Regular"/>
              <a:buChar char="-"/>
              <a:tabLst>
                <a:tab pos="573088" algn="l"/>
              </a:tabLst>
              <a:defRPr/>
            </a:pPr>
            <a:endParaRPr kumimoji="0" lang="en-US" sz="1700" b="0" i="1" u="none" strike="noStrike" kern="1200" cap="none" spc="0" normalizeH="0" baseline="0" noProof="0" dirty="0">
              <a:ln>
                <a:noFill/>
              </a:ln>
              <a:solidFill>
                <a:srgbClr val="000000"/>
              </a:solidFill>
              <a:effectLst/>
              <a:uLnTx/>
              <a:uFillTx/>
              <a:latin typeface="+mn-lt"/>
              <a:ea typeface="+mn-ea"/>
              <a:cs typeface="+mn-cs"/>
            </a:endParaRPr>
          </a:p>
          <a:p>
            <a:pPr marL="765175" marR="0" lvl="3"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mn-lt"/>
              <a:ea typeface="+mn-ea"/>
              <a:cs typeface="+mn-cs"/>
            </a:endParaRPr>
          </a:p>
          <a:p>
            <a:pPr marL="765175" marR="0" lvl="3"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mn-lt"/>
              <a:ea typeface="+mn-ea"/>
              <a:cs typeface="+mn-cs"/>
            </a:endParaRPr>
          </a:p>
          <a:p>
            <a:pPr marL="765175" marR="0" lvl="3" indent="-285750" algn="just" defTabSz="914400" rtl="0" eaLnBrk="0" fontAlgn="base" latinLnBrk="0" hangingPunct="0">
              <a:lnSpc>
                <a:spcPct val="100000"/>
              </a:lnSpc>
              <a:spcBef>
                <a:spcPct val="0"/>
              </a:spcBef>
              <a:spcAft>
                <a:spcPts val="900"/>
              </a:spcAft>
              <a:buClr>
                <a:srgbClr val="000000"/>
              </a:buClr>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mn-lt"/>
              <a:ea typeface="+mn-ea"/>
              <a:cs typeface="+mn-cs"/>
            </a:endParaRPr>
          </a:p>
          <a:p>
            <a:pPr marL="342900" marR="0" lvl="0" indent="-615950" algn="l" defTabSz="914400" rtl="0" eaLnBrk="0" fontAlgn="base" latinLnBrk="0" hangingPunct="0">
              <a:lnSpc>
                <a:spcPct val="100000"/>
              </a:lnSpc>
              <a:spcBef>
                <a:spcPct val="0"/>
              </a:spcBef>
              <a:spcAft>
                <a:spcPts val="900"/>
              </a:spcAft>
              <a:buClr>
                <a:srgbClr val="000000"/>
              </a:buClr>
              <a:buSzTx/>
              <a:buFontTx/>
              <a:buNone/>
              <a:tabLst/>
              <a:defRPr/>
            </a:pPr>
            <a:endParaRPr kumimoji="0" lang="en-GB" sz="17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424007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Taxation of Reimbursements– Important Principles</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25</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3162404"/>
          </a:xfrm>
          <a:prstGeom prst="rect">
            <a:avLst/>
          </a:prstGeom>
        </p:spPr>
        <p:txBody>
          <a:bodyPr wrap="square">
            <a:spAutoFit/>
          </a:bodyPr>
          <a:lstStyle/>
          <a:p>
            <a:pPr marL="285750" indent="-285750" algn="just">
              <a:spcAft>
                <a:spcPts val="900"/>
              </a:spcAft>
              <a:buFont typeface="Arial" panose="020B0604020202020204" pitchFamily="34" charset="0"/>
              <a:buChar char="•"/>
            </a:pPr>
            <a:r>
              <a:rPr lang="en-US" dirty="0"/>
              <a:t>‘Reimbursement’ not defined in the Act - divergent views expressed by Tribunals and Courts</a:t>
            </a:r>
          </a:p>
          <a:p>
            <a:pPr marL="285750" indent="-285750" algn="just">
              <a:spcAft>
                <a:spcPts val="900"/>
              </a:spcAft>
              <a:buFont typeface="Arial" panose="020B0604020202020204" pitchFamily="34" charset="0"/>
              <a:buChar char="•"/>
            </a:pPr>
            <a:r>
              <a:rPr lang="en-US" dirty="0"/>
              <a:t>Reimbursement cannot be regarded as income, particularly if it was found that the taxpayer had received no money in excess of the expenses he or she had incurred</a:t>
            </a:r>
          </a:p>
          <a:p>
            <a:pPr marL="285750" indent="-285750" algn="just">
              <a:spcAft>
                <a:spcPts val="900"/>
              </a:spcAft>
              <a:buFont typeface="Arial" panose="020B0604020202020204" pitchFamily="34" charset="0"/>
              <a:buChar char="•"/>
            </a:pPr>
            <a:r>
              <a:rPr lang="en-US" dirty="0"/>
              <a:t>Pure reimbursement should not constitute a reward or a compensation paid for a service rendered and therefore not to be construed as ‘fee’</a:t>
            </a:r>
          </a:p>
          <a:p>
            <a:pPr marL="285750" indent="-285750" algn="just">
              <a:spcAft>
                <a:spcPts val="900"/>
              </a:spcAft>
              <a:buFont typeface="Arial" panose="020B0604020202020204" pitchFamily="34" charset="0"/>
              <a:buChar char="•"/>
            </a:pPr>
            <a:r>
              <a:rPr lang="en-US" dirty="0"/>
              <a:t>Investigation of existence of service element. Service rendered at cost is not reimbursement</a:t>
            </a:r>
          </a:p>
          <a:p>
            <a:pPr marL="285750" indent="-285750" algn="just">
              <a:spcAft>
                <a:spcPts val="900"/>
              </a:spcAft>
              <a:buFont typeface="Arial" panose="020B0604020202020204" pitchFamily="34" charset="0"/>
              <a:buChar char="•"/>
            </a:pPr>
            <a:r>
              <a:rPr lang="en-US" dirty="0"/>
              <a:t>Important to evaluate the taxability of underlying expenses</a:t>
            </a:r>
          </a:p>
          <a:p>
            <a:pPr marL="285750" indent="-285750" algn="just">
              <a:spcAft>
                <a:spcPts val="900"/>
              </a:spcAft>
              <a:buFont typeface="Arial" panose="020B0604020202020204" pitchFamily="34" charset="0"/>
              <a:buChar char="•"/>
            </a:pPr>
            <a:r>
              <a:rPr lang="en-US" dirty="0"/>
              <a:t>Robust documentation comprising of back to back arrangements, copies of invoices should be in place</a:t>
            </a:r>
          </a:p>
        </p:txBody>
      </p:sp>
    </p:spTree>
    <p:extLst>
      <p:ext uri="{BB962C8B-B14F-4D97-AF65-F5344CB8AC3E}">
        <p14:creationId xmlns:p14="http://schemas.microsoft.com/office/powerpoint/2010/main" val="258086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Taxation of interest payment by Branch to Head office</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26</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4090351"/>
          </a:xfrm>
          <a:prstGeom prst="rect">
            <a:avLst/>
          </a:prstGeom>
        </p:spPr>
        <p:txBody>
          <a:bodyPr wrap="square">
            <a:spAutoFit/>
          </a:bodyPr>
          <a:lstStyle/>
          <a:p>
            <a:pPr marL="285750" indent="-285750">
              <a:spcAft>
                <a:spcPct val="40000"/>
              </a:spcAft>
              <a:buFont typeface="Arial" panose="020B0604020202020204" pitchFamily="34" charset="0"/>
              <a:buChar char="•"/>
            </a:pPr>
            <a:r>
              <a:rPr lang="en-US" altLang="en-US" dirty="0">
                <a:solidFill>
                  <a:srgbClr val="000000"/>
                </a:solidFill>
              </a:rPr>
              <a:t>Whether payment made by Branch to Head Office/ other branch is subject to TDS?</a:t>
            </a:r>
          </a:p>
          <a:p>
            <a:pPr marL="290513" lvl="2" indent="-285750">
              <a:spcAft>
                <a:spcPct val="40000"/>
              </a:spcAft>
              <a:buFont typeface="Arial" panose="020B0604020202020204" pitchFamily="34" charset="0"/>
              <a:buChar char="•"/>
            </a:pPr>
            <a:r>
              <a:rPr lang="en-US" altLang="en-US" dirty="0">
                <a:solidFill>
                  <a:srgbClr val="000000"/>
                </a:solidFill>
              </a:rPr>
              <a:t>CBDT vide circular no. 740 dated 17 April 1996 has clarified  that for the purpose of taxation, the branch of a foreign company/ concern in India is a separate entity and that a branch would be liable to withhold tax from payment of interest to the head office or any other branch located outside India</a:t>
            </a:r>
          </a:p>
          <a:p>
            <a:pPr marL="290513" lvl="2" indent="-285750">
              <a:spcAft>
                <a:spcPct val="40000"/>
              </a:spcAft>
              <a:buFont typeface="Arial" panose="020B0604020202020204" pitchFamily="34" charset="0"/>
              <a:buChar char="•"/>
            </a:pPr>
            <a:r>
              <a:rPr lang="en-IN" altLang="en-US" dirty="0">
                <a:solidFill>
                  <a:srgbClr val="000000"/>
                </a:solidFill>
              </a:rPr>
              <a:t>Judicial decisions in favour – </a:t>
            </a:r>
          </a:p>
          <a:p>
            <a:pPr marL="581025" lvl="1" indent="-277813" algn="just">
              <a:spcAft>
                <a:spcPts val="900"/>
              </a:spcAft>
              <a:buFont typeface="System Font Regular"/>
              <a:buChar char="-"/>
              <a:tabLst>
                <a:tab pos="573088" algn="l"/>
              </a:tabLst>
              <a:defRPr/>
            </a:pPr>
            <a:r>
              <a:rPr lang="en-IN" altLang="en-US" dirty="0">
                <a:solidFill>
                  <a:srgbClr val="000000"/>
                </a:solidFill>
              </a:rPr>
              <a:t>ABN </a:t>
            </a:r>
            <a:r>
              <a:rPr lang="en-IN" altLang="en-US" dirty="0" err="1">
                <a:solidFill>
                  <a:srgbClr val="000000"/>
                </a:solidFill>
              </a:rPr>
              <a:t>Amro</a:t>
            </a:r>
            <a:r>
              <a:rPr lang="en-IN" altLang="en-US" dirty="0">
                <a:solidFill>
                  <a:srgbClr val="000000"/>
                </a:solidFill>
              </a:rPr>
              <a:t> Bank, 97 ITD 89 - Kolkata ITAT  </a:t>
            </a:r>
          </a:p>
          <a:p>
            <a:pPr marL="290513" lvl="2" indent="-285750">
              <a:spcAft>
                <a:spcPct val="40000"/>
              </a:spcAft>
              <a:buFont typeface="Arial" panose="020B0604020202020204" pitchFamily="34" charset="0"/>
              <a:buChar char="•"/>
            </a:pPr>
            <a:r>
              <a:rPr lang="en-IN" altLang="en-US" dirty="0">
                <a:solidFill>
                  <a:srgbClr val="000000"/>
                </a:solidFill>
              </a:rPr>
              <a:t>Judicial decisions against– </a:t>
            </a:r>
          </a:p>
          <a:p>
            <a:pPr marL="581025" lvl="1" indent="-277813" algn="just">
              <a:spcAft>
                <a:spcPts val="900"/>
              </a:spcAft>
              <a:buFont typeface="System Font Regular"/>
              <a:buChar char="-"/>
              <a:tabLst>
                <a:tab pos="573088" algn="l"/>
              </a:tabLst>
              <a:defRPr/>
            </a:pPr>
            <a:r>
              <a:rPr lang="en-IN" altLang="en-US" dirty="0">
                <a:solidFill>
                  <a:srgbClr val="000000"/>
                </a:solidFill>
              </a:rPr>
              <a:t>Dresdner Bank, 108 ITD 375 - Mumbai ITAT</a:t>
            </a:r>
          </a:p>
          <a:p>
            <a:pPr marL="287337" lvl="2" indent="-285750">
              <a:spcAft>
                <a:spcPct val="40000"/>
              </a:spcAft>
              <a:buFont typeface="Arial" panose="020B0604020202020204" pitchFamily="34" charset="0"/>
              <a:buChar char="•"/>
              <a:tabLst>
                <a:tab pos="395288" algn="l"/>
              </a:tabLst>
            </a:pPr>
            <a:r>
              <a:rPr lang="en-US" altLang="en-US" dirty="0">
                <a:solidFill>
                  <a:srgbClr val="000000"/>
                </a:solidFill>
              </a:rPr>
              <a:t>CBDT vide circular no. 649 dated 31 March 1993 has clarified that for the purpose of taxation, technical fees received by head office from its branch in India shall be taxable in accordance with Section 115A read with 44D</a:t>
            </a:r>
            <a:endParaRPr lang="en-IN" altLang="en-US" dirty="0">
              <a:solidFill>
                <a:srgbClr val="000000"/>
              </a:solidFill>
            </a:endParaRPr>
          </a:p>
        </p:txBody>
      </p:sp>
    </p:spTree>
    <p:extLst>
      <p:ext uri="{BB962C8B-B14F-4D97-AF65-F5344CB8AC3E}">
        <p14:creationId xmlns:p14="http://schemas.microsoft.com/office/powerpoint/2010/main" val="2493076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TDS on payments made to NR on purchase of capital asset</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27</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2769989"/>
          </a:xfrm>
          <a:prstGeom prst="rect">
            <a:avLst/>
          </a:prstGeom>
        </p:spPr>
        <p:txBody>
          <a:bodyPr wrap="square">
            <a:spAutoFit/>
          </a:bodyPr>
          <a:lstStyle/>
          <a:p>
            <a:pPr marL="285750" indent="-285750" algn="just">
              <a:spcAft>
                <a:spcPts val="900"/>
              </a:spcAft>
              <a:buFont typeface="Arial" panose="020B0604020202020204" pitchFamily="34" charset="0"/>
              <a:buChar char="•"/>
            </a:pPr>
            <a:r>
              <a:rPr lang="en-US" dirty="0">
                <a:solidFill>
                  <a:srgbClr val="000000"/>
                </a:solidFill>
              </a:rPr>
              <a:t>Indian resident wants to purchase a flat from an NRI. Should he make full TDS from full sale consideration, or from capital gain component only? - TDS should be on entire sale proceeds unless application made to AO u/s 195(2)</a:t>
            </a:r>
          </a:p>
          <a:p>
            <a:pPr marL="581025" lvl="1" indent="-277813" algn="just">
              <a:spcAft>
                <a:spcPts val="900"/>
              </a:spcAft>
              <a:buFont typeface="System Font Regular"/>
              <a:buChar char="-"/>
              <a:tabLst>
                <a:tab pos="573088" algn="l"/>
              </a:tabLst>
              <a:defRPr/>
            </a:pPr>
            <a:r>
              <a:rPr lang="en-US" dirty="0">
                <a:solidFill>
                  <a:srgbClr val="000000"/>
                </a:solidFill>
              </a:rPr>
              <a:t>Syed Aslam Hashmi – (2012) 26 taxmann.com 6 (Bangalore ITAT)</a:t>
            </a:r>
          </a:p>
          <a:p>
            <a:pPr marL="341313" indent="-341313" algn="just">
              <a:spcAft>
                <a:spcPts val="900"/>
              </a:spcAft>
              <a:buFont typeface="Arial" panose="020B0604020202020204" pitchFamily="34" charset="0"/>
              <a:buChar char="•"/>
              <a:defRPr/>
            </a:pPr>
            <a:r>
              <a:rPr lang="en-US" dirty="0">
                <a:solidFill>
                  <a:srgbClr val="000000"/>
                </a:solidFill>
              </a:rPr>
              <a:t>Possible to take a view that TDS should be on the capital gains portion only where there is certainty to the payer with respect to the cost of acquisition of the capital asset</a:t>
            </a:r>
          </a:p>
          <a:p>
            <a:pPr marL="341313" indent="-341313" algn="just">
              <a:spcAft>
                <a:spcPts val="900"/>
              </a:spcAft>
              <a:buFont typeface="Arial" panose="020B0604020202020204" pitchFamily="34" charset="0"/>
              <a:buChar char="•"/>
              <a:defRPr/>
            </a:pPr>
            <a:r>
              <a:rPr lang="en-US" dirty="0">
                <a:solidFill>
                  <a:srgbClr val="000000"/>
                </a:solidFill>
              </a:rPr>
              <a:t>Section 195 applies to </a:t>
            </a:r>
            <a:r>
              <a:rPr lang="en-US" i="1" dirty="0">
                <a:solidFill>
                  <a:srgbClr val="000000"/>
                </a:solidFill>
              </a:rPr>
              <a:t>sum </a:t>
            </a:r>
            <a:r>
              <a:rPr lang="en-US" i="1" dirty="0"/>
              <a:t>chargeable under the provisions of this Act</a:t>
            </a:r>
          </a:p>
          <a:p>
            <a:pPr marL="341313" indent="-341313" algn="just">
              <a:spcAft>
                <a:spcPts val="900"/>
              </a:spcAft>
              <a:buFont typeface="Arial" panose="020B0604020202020204" pitchFamily="34" charset="0"/>
              <a:buChar char="•"/>
              <a:defRPr/>
            </a:pPr>
            <a:r>
              <a:rPr lang="en-US" dirty="0">
                <a:solidFill>
                  <a:srgbClr val="000000"/>
                </a:solidFill>
              </a:rPr>
              <a:t>Capital gains is the income chargeable under the Act and not sales consideration</a:t>
            </a:r>
          </a:p>
        </p:txBody>
      </p:sp>
    </p:spTree>
    <p:extLst>
      <p:ext uri="{BB962C8B-B14F-4D97-AF65-F5344CB8AC3E}">
        <p14:creationId xmlns:p14="http://schemas.microsoft.com/office/powerpoint/2010/main" val="1866899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E61-E2C9-134C-BD6E-03E23FE64EFB}"/>
              </a:ext>
            </a:extLst>
          </p:cNvPr>
          <p:cNvSpPr>
            <a:spLocks noGrp="1"/>
          </p:cNvSpPr>
          <p:nvPr>
            <p:ph type="title"/>
          </p:nvPr>
        </p:nvSpPr>
        <p:spPr/>
        <p:txBody>
          <a:bodyPr/>
          <a:lstStyle/>
          <a:p>
            <a:endParaRPr lang="en-US"/>
          </a:p>
        </p:txBody>
      </p:sp>
      <p:pic>
        <p:nvPicPr>
          <p:cNvPr id="7" name="Picture Placeholder 6">
            <a:extLst>
              <a:ext uri="{FF2B5EF4-FFF2-40B4-BE49-F238E27FC236}">
                <a16:creationId xmlns:a16="http://schemas.microsoft.com/office/drawing/2014/main" id="{866BFF7C-AA4D-6548-8BF7-A79CD420B6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21881" b="21881"/>
          <a:stretch>
            <a:fillRect/>
          </a:stretch>
        </p:blipFill>
        <p:spPr/>
      </p:pic>
      <p:sp>
        <p:nvSpPr>
          <p:cNvPr id="4" name="Slide Number Placeholder 3">
            <a:extLst>
              <a:ext uri="{FF2B5EF4-FFF2-40B4-BE49-F238E27FC236}">
                <a16:creationId xmlns:a16="http://schemas.microsoft.com/office/drawing/2014/main" id="{DC1989C3-011E-B04A-B267-A2F79DD321A5}"/>
              </a:ext>
            </a:extLst>
          </p:cNvPr>
          <p:cNvSpPr>
            <a:spLocks noGrp="1"/>
          </p:cNvSpPr>
          <p:nvPr>
            <p:ph type="sldNum" sz="quarter" idx="11"/>
          </p:nvPr>
        </p:nvSpPr>
        <p:spPr/>
        <p:txBody>
          <a:bodyPr/>
          <a:lstStyle/>
          <a:p>
            <a:fld id="{7870704B-CE94-48CC-AF30-84932A1262A7}" type="slidenum">
              <a:rPr lang="en-GB" smtClean="0"/>
              <a:pPr/>
              <a:t>28</a:t>
            </a:fld>
            <a:endParaRPr lang="en-GB" dirty="0"/>
          </a:p>
        </p:txBody>
      </p:sp>
      <p:sp>
        <p:nvSpPr>
          <p:cNvPr id="5" name="Rectangle 4">
            <a:extLst>
              <a:ext uri="{FF2B5EF4-FFF2-40B4-BE49-F238E27FC236}">
                <a16:creationId xmlns:a16="http://schemas.microsoft.com/office/drawing/2014/main" id="{845A28B7-FD0B-3F43-BFA4-BF513D144A94}"/>
              </a:ext>
            </a:extLst>
          </p:cNvPr>
          <p:cNvSpPr/>
          <p:nvPr/>
        </p:nvSpPr>
        <p:spPr>
          <a:xfrm>
            <a:off x="315147" y="5085568"/>
            <a:ext cx="6031395" cy="707886"/>
          </a:xfrm>
          <a:prstGeom prst="rect">
            <a:avLst/>
          </a:prstGeom>
        </p:spPr>
        <p:txBody>
          <a:bodyPr wrap="none">
            <a:spAutoFit/>
          </a:bodyPr>
          <a:lstStyle/>
          <a:p>
            <a:r>
              <a:rPr lang="en-US" sz="4000" dirty="0">
                <a:solidFill>
                  <a:schemeClr val="bg1"/>
                </a:solidFill>
                <a:latin typeface="+mj-lt"/>
              </a:rPr>
              <a:t>Other Procedural Aspects</a:t>
            </a:r>
          </a:p>
        </p:txBody>
      </p:sp>
    </p:spTree>
    <p:extLst>
      <p:ext uri="{BB962C8B-B14F-4D97-AF65-F5344CB8AC3E}">
        <p14:creationId xmlns:p14="http://schemas.microsoft.com/office/powerpoint/2010/main" val="1317017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Exemption from requirement of furnishing PAN to certain classes [</a:t>
            </a:r>
            <a:r>
              <a:rPr lang="en-US" dirty="0" err="1"/>
              <a:t>w.e.f</a:t>
            </a:r>
            <a:r>
              <a:rPr lang="en-US" dirty="0"/>
              <a:t>. 1 June 2016] </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marL="0" marR="0" lvl="0" indent="-274320" algn="ctr" defTabSz="914400" rtl="0" eaLnBrk="1" fontAlgn="auto" latinLnBrk="0" hangingPunct="1">
                <a:lnSpc>
                  <a:spcPct val="100000"/>
                </a:lnSpc>
                <a:spcBef>
                  <a:spcPts val="0"/>
                </a:spcBef>
                <a:spcAft>
                  <a:spcPts val="9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pPr marL="0" marR="0" lvl="0" indent="-274320" algn="ctr" defTabSz="914400" rtl="0" eaLnBrk="1" fontAlgn="auto" latinLnBrk="0" hangingPunct="1">
                <a:lnSpc>
                  <a:spcPct val="100000"/>
                </a:lnSpc>
                <a:spcBef>
                  <a:spcPts val="0"/>
                </a:spcBef>
                <a:spcAft>
                  <a:spcPts val="9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3716402"/>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Existing Section 206AA - Any person who is entitled to receive any sum or income or amount on which tax is required to be withheld under the ITL shall furnish his PAN  details to the payer of income (i.e. person responsible for deducting such tax), failing which the tax shall be withheld - </a:t>
            </a:r>
          </a:p>
          <a:p>
            <a:pPr marL="581025" marR="0" lvl="1" indent="-277813" algn="just" defTabSz="914400" rtl="0" eaLnBrk="1" fontAlgn="auto" latinLnBrk="0" hangingPunct="1">
              <a:lnSpc>
                <a:spcPct val="100000"/>
              </a:lnSpc>
              <a:spcBef>
                <a:spcPts val="0"/>
              </a:spcBef>
              <a:spcAft>
                <a:spcPts val="900"/>
              </a:spcAft>
              <a:buClrTx/>
              <a:buSzTx/>
              <a:buFont typeface="System Font Regular"/>
              <a:buChar char="-"/>
              <a:tabLst>
                <a:tab pos="573088" algn="l"/>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the rate mentioned in the relevant provisions of the ITL or </a:t>
            </a:r>
          </a:p>
          <a:p>
            <a:pPr marL="581025" marR="0" lvl="1" indent="-277813" algn="just" defTabSz="914400" rtl="0" eaLnBrk="1" fontAlgn="auto" latinLnBrk="0" hangingPunct="1">
              <a:lnSpc>
                <a:spcPct val="100000"/>
              </a:lnSpc>
              <a:spcBef>
                <a:spcPts val="0"/>
              </a:spcBef>
              <a:spcAft>
                <a:spcPts val="900"/>
              </a:spcAft>
              <a:buClrTx/>
              <a:buSzTx/>
              <a:buFont typeface="System Font Regular"/>
              <a:buChar char="-"/>
              <a:tabLst>
                <a:tab pos="573088" algn="l"/>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the rate in force* or </a:t>
            </a:r>
          </a:p>
          <a:p>
            <a:pPr marL="581025" marR="0" lvl="1" indent="-277813" algn="just" defTabSz="914400" rtl="0" eaLnBrk="1" fontAlgn="auto" latinLnBrk="0" hangingPunct="1">
              <a:lnSpc>
                <a:spcPct val="100000"/>
              </a:lnSpc>
              <a:spcBef>
                <a:spcPts val="0"/>
              </a:spcBef>
              <a:spcAft>
                <a:spcPts val="900"/>
              </a:spcAft>
              <a:buClrTx/>
              <a:buSzTx/>
              <a:buFont typeface="System Font Regular"/>
              <a:buChar char="-"/>
              <a:tabLst>
                <a:tab pos="573088" algn="l"/>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the rate of twenty per cent., whichever is higher</a:t>
            </a:r>
          </a:p>
          <a:p>
            <a:pPr marL="285750" marR="0" lvl="0" indent="-285750"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Exemption from Section 206AA provided to interest payments on long term bonds to a NR/ foreign company u/s 194LC [Section 206AA(7)]</a:t>
            </a:r>
          </a:p>
          <a:p>
            <a:pPr marL="285750" marR="0" lvl="0" indent="-285750"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Finance Act, 2016 amended Section 206AA(7) extending the exemption of applicability of this section to other payments made to a NR/ foreign company, subject to such conditions as may be prescribed</a:t>
            </a:r>
          </a:p>
        </p:txBody>
      </p:sp>
    </p:spTree>
    <p:extLst>
      <p:ext uri="{BB962C8B-B14F-4D97-AF65-F5344CB8AC3E}">
        <p14:creationId xmlns:p14="http://schemas.microsoft.com/office/powerpoint/2010/main" val="290018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E61-E2C9-134C-BD6E-03E23FE64EFB}"/>
              </a:ext>
            </a:extLst>
          </p:cNvPr>
          <p:cNvSpPr>
            <a:spLocks noGrp="1"/>
          </p:cNvSpPr>
          <p:nvPr>
            <p:ph type="title"/>
          </p:nvPr>
        </p:nvSpPr>
        <p:spPr/>
        <p:txBody>
          <a:bodyPr/>
          <a:lstStyle/>
          <a:p>
            <a:endParaRPr lang="en-US"/>
          </a:p>
        </p:txBody>
      </p:sp>
      <p:pic>
        <p:nvPicPr>
          <p:cNvPr id="7" name="Picture Placeholder 6">
            <a:extLst>
              <a:ext uri="{FF2B5EF4-FFF2-40B4-BE49-F238E27FC236}">
                <a16:creationId xmlns:a16="http://schemas.microsoft.com/office/drawing/2014/main" id="{19B0C138-00CE-AA41-A6E9-8C8A11EC890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410" t="8600" b="48271"/>
          <a:stretch/>
        </p:blipFill>
        <p:spPr>
          <a:xfrm>
            <a:off x="0" y="0"/>
            <a:ext cx="12192000" cy="4575812"/>
          </a:xfrm>
        </p:spPr>
      </p:pic>
      <p:sp>
        <p:nvSpPr>
          <p:cNvPr id="4" name="Slide Number Placeholder 3">
            <a:extLst>
              <a:ext uri="{FF2B5EF4-FFF2-40B4-BE49-F238E27FC236}">
                <a16:creationId xmlns:a16="http://schemas.microsoft.com/office/drawing/2014/main" id="{DC1989C3-011E-B04A-B267-A2F79DD321A5}"/>
              </a:ext>
            </a:extLst>
          </p:cNvPr>
          <p:cNvSpPr>
            <a:spLocks noGrp="1"/>
          </p:cNvSpPr>
          <p:nvPr>
            <p:ph type="sldNum" sz="quarter" idx="11"/>
          </p:nvPr>
        </p:nvSpPr>
        <p:spPr/>
        <p:txBody>
          <a:bodyPr/>
          <a:lstStyle/>
          <a:p>
            <a:fld id="{7870704B-CE94-48CC-AF30-84932A1262A7}" type="slidenum">
              <a:rPr lang="en-GB" smtClean="0"/>
              <a:pPr/>
              <a:t>3</a:t>
            </a:fld>
            <a:endParaRPr lang="en-GB" dirty="0"/>
          </a:p>
        </p:txBody>
      </p:sp>
      <p:sp>
        <p:nvSpPr>
          <p:cNvPr id="5" name="Rectangle 4">
            <a:extLst>
              <a:ext uri="{FF2B5EF4-FFF2-40B4-BE49-F238E27FC236}">
                <a16:creationId xmlns:a16="http://schemas.microsoft.com/office/drawing/2014/main" id="{845A28B7-FD0B-3F43-BFA4-BF513D144A94}"/>
              </a:ext>
            </a:extLst>
          </p:cNvPr>
          <p:cNvSpPr/>
          <p:nvPr/>
        </p:nvSpPr>
        <p:spPr>
          <a:xfrm>
            <a:off x="315147" y="5085568"/>
            <a:ext cx="2311851" cy="707886"/>
          </a:xfrm>
          <a:prstGeom prst="rect">
            <a:avLst/>
          </a:prstGeom>
        </p:spPr>
        <p:txBody>
          <a:bodyPr wrap="none">
            <a:spAutoFit/>
          </a:bodyPr>
          <a:lstStyle/>
          <a:p>
            <a:r>
              <a:rPr lang="en-US" sz="4000" dirty="0">
                <a:solidFill>
                  <a:srgbClr val="FFFFFF"/>
                </a:solidFill>
                <a:latin typeface="+mj-lt"/>
              </a:rPr>
              <a:t>Overview</a:t>
            </a:r>
            <a:endParaRPr lang="en-US" sz="4000" dirty="0">
              <a:latin typeface="+mj-lt"/>
            </a:endParaRPr>
          </a:p>
        </p:txBody>
      </p:sp>
    </p:spTree>
    <p:extLst>
      <p:ext uri="{BB962C8B-B14F-4D97-AF65-F5344CB8AC3E}">
        <p14:creationId xmlns:p14="http://schemas.microsoft.com/office/powerpoint/2010/main" val="1927045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Exemption from requirement of furnishing PAN to certain classes [</a:t>
            </a:r>
            <a:r>
              <a:rPr lang="en-US" dirty="0" err="1"/>
              <a:t>w.e.f</a:t>
            </a:r>
            <a:r>
              <a:rPr lang="en-US" dirty="0"/>
              <a:t>. 1 June 2016] </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30</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179153" cy="3647152"/>
          </a:xfrm>
          <a:prstGeom prst="rect">
            <a:avLst/>
          </a:prstGeom>
        </p:spPr>
        <p:txBody>
          <a:bodyPr wrap="square">
            <a:spAutoFit/>
          </a:bodyPr>
          <a:lstStyle/>
          <a:p>
            <a:pPr marL="285750" indent="-285750" algn="just">
              <a:spcAft>
                <a:spcPts val="900"/>
              </a:spcAft>
              <a:buFont typeface="Arial" panose="020B0604020202020204" pitchFamily="34" charset="0"/>
              <a:buChar char="•"/>
            </a:pPr>
            <a:r>
              <a:rPr lang="en-US" dirty="0"/>
              <a:t>Provisions of Sec 206AA not to apply in case of a non-resident (not being a company) or a foreign company, in respect of payments in the nature of Interest, royalty, fees for technical services and transfer of any capital asset if the non-resident </a:t>
            </a:r>
            <a:r>
              <a:rPr lang="en-US" dirty="0" err="1"/>
              <a:t>deductee</a:t>
            </a:r>
            <a:r>
              <a:rPr lang="en-US" dirty="0"/>
              <a:t> furnishes the following details/ documents –</a:t>
            </a:r>
          </a:p>
          <a:p>
            <a:pPr marL="581025" lvl="1" indent="-277813" algn="just">
              <a:buFont typeface="System Font Regular"/>
              <a:buChar char="-"/>
              <a:tabLst>
                <a:tab pos="573088" algn="l"/>
              </a:tabLst>
              <a:defRPr/>
            </a:pPr>
            <a:r>
              <a:rPr lang="en-US" dirty="0"/>
              <a:t>Name, e-mail id, contact number;</a:t>
            </a:r>
          </a:p>
          <a:p>
            <a:pPr marL="581025" lvl="1" indent="-277813" algn="just">
              <a:buFont typeface="System Font Regular"/>
              <a:buChar char="-"/>
              <a:tabLst>
                <a:tab pos="573088" algn="l"/>
              </a:tabLst>
              <a:defRPr/>
            </a:pPr>
            <a:r>
              <a:rPr lang="en-US" dirty="0"/>
              <a:t>Address in the country/specified territory of its residence;</a:t>
            </a:r>
          </a:p>
          <a:p>
            <a:pPr marL="581025" lvl="1" indent="-277813" algn="just">
              <a:buFont typeface="System Font Regular"/>
              <a:buChar char="-"/>
              <a:tabLst>
                <a:tab pos="573088" algn="l"/>
              </a:tabLst>
              <a:defRPr/>
            </a:pPr>
            <a:r>
              <a:rPr lang="en-US" dirty="0"/>
              <a:t>A Tax Residency Certificate from the Government of such country/specified territory if their law provides for issuance of such certificate;</a:t>
            </a:r>
          </a:p>
          <a:p>
            <a:pPr marL="581025" lvl="1" indent="-277813" algn="just">
              <a:buFont typeface="System Font Regular"/>
              <a:buChar char="-"/>
              <a:tabLst>
                <a:tab pos="573088" algn="l"/>
              </a:tabLst>
              <a:defRPr/>
            </a:pPr>
            <a:r>
              <a:rPr lang="en-US" dirty="0"/>
              <a:t>Tax Identification Number (TIN) in the country of  residence;</a:t>
            </a:r>
          </a:p>
          <a:p>
            <a:pPr marL="303212" lvl="1" algn="just">
              <a:tabLst>
                <a:tab pos="573088" algn="l"/>
              </a:tabLst>
              <a:defRPr/>
            </a:pPr>
            <a:endParaRPr lang="en-US" dirty="0"/>
          </a:p>
          <a:p>
            <a:pPr marL="285750" indent="-285750" algn="just">
              <a:spcAft>
                <a:spcPts val="900"/>
              </a:spcAft>
              <a:buFont typeface="Arial" panose="020B0604020202020204" pitchFamily="34" charset="0"/>
              <a:buChar char="•"/>
            </a:pPr>
            <a:r>
              <a:rPr lang="en-US" dirty="0"/>
              <a:t>The aforesaid provision is applicable with effect from 1 June 2016 </a:t>
            </a:r>
            <a:r>
              <a:rPr lang="en-US" i="1" dirty="0"/>
              <a:t>[Rule 37BC]</a:t>
            </a:r>
          </a:p>
          <a:p>
            <a:pPr marL="285750" indent="-285750" algn="just">
              <a:spcAft>
                <a:spcPts val="900"/>
              </a:spcAft>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098365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Grossing up taxes – Section 195A</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31</a:t>
            </a:fld>
            <a:endParaRPr lang="en-GB" dirty="0"/>
          </a:p>
        </p:txBody>
      </p:sp>
      <p:grpSp>
        <p:nvGrpSpPr>
          <p:cNvPr id="25" name="Group 24">
            <a:extLst>
              <a:ext uri="{FF2B5EF4-FFF2-40B4-BE49-F238E27FC236}">
                <a16:creationId xmlns:a16="http://schemas.microsoft.com/office/drawing/2014/main" id="{E48831A0-6913-0C41-906F-6C9B5ED9ADB8}"/>
              </a:ext>
            </a:extLst>
          </p:cNvPr>
          <p:cNvGrpSpPr/>
          <p:nvPr/>
        </p:nvGrpSpPr>
        <p:grpSpPr>
          <a:xfrm>
            <a:off x="442913" y="1395664"/>
            <a:ext cx="11306175" cy="4804413"/>
            <a:chOff x="442912" y="1203158"/>
            <a:chExt cx="4666116" cy="2378715"/>
          </a:xfrm>
        </p:grpSpPr>
        <p:sp>
          <p:nvSpPr>
            <p:cNvPr id="26" name="TextBox 25">
              <a:extLst>
                <a:ext uri="{FF2B5EF4-FFF2-40B4-BE49-F238E27FC236}">
                  <a16:creationId xmlns:a16="http://schemas.microsoft.com/office/drawing/2014/main" id="{648F91C2-0AA1-BF4E-8A94-BBDDFD765318}"/>
                </a:ext>
              </a:extLst>
            </p:cNvPr>
            <p:cNvSpPr txBox="1"/>
            <p:nvPr/>
          </p:nvSpPr>
          <p:spPr>
            <a:xfrm>
              <a:off x="442912" y="2231077"/>
              <a:ext cx="4666116" cy="1350796"/>
            </a:xfrm>
            <a:prstGeom prst="rect">
              <a:avLst/>
            </a:prstGeom>
            <a:solidFill>
              <a:schemeClr val="accent4"/>
            </a:solidFill>
            <a:ln>
              <a:solidFill>
                <a:schemeClr val="accent4"/>
              </a:solidFill>
            </a:ln>
          </p:spPr>
          <p:txBody>
            <a:bodyPr vert="horz" wrap="square" lIns="91440" tIns="91440" rIns="91440" bIns="91440" rtlCol="0" anchor="t">
              <a:noAutofit/>
            </a:bodyPr>
            <a:lstStyle/>
            <a:p>
              <a:pPr indent="-274320" algn="ctr">
                <a:spcAft>
                  <a:spcPts val="9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E12DD-87A9-3245-9BB3-F11FB479E324}"/>
                </a:ext>
              </a:extLst>
            </p:cNvPr>
            <p:cNvSpPr txBox="1"/>
            <p:nvPr/>
          </p:nvSpPr>
          <p:spPr>
            <a:xfrm>
              <a:off x="442912" y="1203158"/>
              <a:ext cx="4666116" cy="895117"/>
            </a:xfrm>
            <a:prstGeom prst="rect">
              <a:avLst/>
            </a:prstGeom>
            <a:solidFill>
              <a:schemeClr val="accent3"/>
            </a:solidFill>
          </p:spPr>
          <p:txBody>
            <a:bodyPr vert="horz" wrap="square" lIns="91440" tIns="91440" rIns="91440" bIns="91440" rtlCol="0" anchor="t">
              <a:noAutofit/>
            </a:bodyPr>
            <a:lstStyle>
              <a:defPPr>
                <a:defRPr lang="en-US"/>
              </a:defPPr>
              <a:lvl1pPr indent="-274320" algn="ctr">
                <a:spcAft>
                  <a:spcPts val="900"/>
                </a:spcAft>
                <a:defRPr sz="1600" b="1">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Rectangle 27">
              <a:extLst>
                <a:ext uri="{FF2B5EF4-FFF2-40B4-BE49-F238E27FC236}">
                  <a16:creationId xmlns:a16="http://schemas.microsoft.com/office/drawing/2014/main" id="{859BC02B-D420-DB4A-B378-695CE862937B}"/>
                </a:ext>
              </a:extLst>
            </p:cNvPr>
            <p:cNvSpPr/>
            <p:nvPr/>
          </p:nvSpPr>
          <p:spPr>
            <a:xfrm>
              <a:off x="497427" y="1273992"/>
              <a:ext cx="4559723" cy="2237048"/>
            </a:xfrm>
            <a:prstGeom prst="rect">
              <a:avLst/>
            </a:prstGeom>
            <a:solidFill>
              <a:schemeClr val="bg1"/>
            </a:solidFill>
            <a:ln>
              <a:noFill/>
            </a:ln>
          </p:spPr>
          <p:txBody>
            <a:bodyPr>
              <a:noAutofit/>
            </a:bodyPr>
            <a:lstStyle/>
            <a:p>
              <a:endParaRPr lang="en-US" sz="1600" dirty="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D7C0EBC-AA10-F347-AF3D-BC79E85EDE34}"/>
              </a:ext>
            </a:extLst>
          </p:cNvPr>
          <p:cNvSpPr/>
          <p:nvPr/>
        </p:nvSpPr>
        <p:spPr>
          <a:xfrm>
            <a:off x="729479" y="1689601"/>
            <a:ext cx="10893907" cy="4401205"/>
          </a:xfrm>
          <a:prstGeom prst="rect">
            <a:avLst/>
          </a:prstGeom>
        </p:spPr>
        <p:txBody>
          <a:bodyPr wrap="square">
            <a:spAutoFit/>
          </a:bodyPr>
          <a:lstStyle/>
          <a:p>
            <a:pPr marL="285750" indent="-285750">
              <a:spcBef>
                <a:spcPts val="600"/>
              </a:spcBef>
              <a:buFont typeface="Arial" panose="020B0604020202020204" pitchFamily="34" charset="0"/>
              <a:buChar char="•"/>
              <a:defRPr/>
            </a:pPr>
            <a:r>
              <a:rPr lang="en-US" altLang="en-US" sz="1500" b="1" i="1" dirty="0"/>
              <a:t>In cases where tax payable on payment to a non-resident is to be borne by the payer:</a:t>
            </a:r>
          </a:p>
          <a:p>
            <a:pPr marL="541338" lvl="1" indent="-263525">
              <a:spcBef>
                <a:spcPts val="600"/>
              </a:spcBef>
              <a:buFont typeface="System Font Regular"/>
              <a:buChar char="-"/>
              <a:defRPr/>
            </a:pPr>
            <a:r>
              <a:rPr lang="en-US" altLang="en-US" sz="1500" dirty="0"/>
              <a:t>Such tax borne by the payer also forms part of non-resident’s income;</a:t>
            </a:r>
          </a:p>
          <a:p>
            <a:pPr marL="541338" lvl="1" indent="-263525">
              <a:spcBef>
                <a:spcPts val="600"/>
              </a:spcBef>
              <a:spcAft>
                <a:spcPts val="1200"/>
              </a:spcAft>
              <a:buFont typeface="System Font Regular"/>
              <a:buChar char="-"/>
              <a:defRPr/>
            </a:pPr>
            <a:r>
              <a:rPr lang="en-US" altLang="en-US" sz="1500" dirty="0"/>
              <a:t>Accordingly, payment to non-resident required to be grossed up to an amount which would, after withholding appropriate taxes, be equal to the net amount payable to non-resident</a:t>
            </a:r>
          </a:p>
          <a:p>
            <a:pPr marL="285750" indent="-285750">
              <a:spcBef>
                <a:spcPts val="600"/>
              </a:spcBef>
              <a:spcAft>
                <a:spcPts val="600"/>
              </a:spcAft>
              <a:buFont typeface="Arial" panose="020B0604020202020204" pitchFamily="34" charset="0"/>
              <a:buChar char="•"/>
              <a:defRPr/>
            </a:pPr>
            <a:endParaRPr lang="en-US" altLang="en-US" sz="1500" dirty="0"/>
          </a:p>
          <a:p>
            <a:pPr marL="285750" indent="-285750">
              <a:spcBef>
                <a:spcPts val="600"/>
              </a:spcBef>
              <a:spcAft>
                <a:spcPts val="600"/>
              </a:spcAft>
              <a:buFont typeface="Arial" panose="020B0604020202020204" pitchFamily="34" charset="0"/>
              <a:buChar char="•"/>
              <a:defRPr/>
            </a:pPr>
            <a:endParaRPr lang="en-US" altLang="en-US" sz="1500" dirty="0"/>
          </a:p>
          <a:p>
            <a:pPr marL="287338" lvl="1" indent="-285750">
              <a:spcBef>
                <a:spcPts val="600"/>
              </a:spcBef>
              <a:buFont typeface="Arial" panose="020B0604020202020204" pitchFamily="34" charset="0"/>
              <a:buChar char="•"/>
              <a:defRPr/>
            </a:pPr>
            <a:endParaRPr lang="en-US" altLang="en-US" sz="1500" dirty="0"/>
          </a:p>
          <a:p>
            <a:pPr marL="287338" lvl="1" indent="-285750">
              <a:spcBef>
                <a:spcPts val="600"/>
              </a:spcBef>
              <a:buFont typeface="Arial" panose="020B0604020202020204" pitchFamily="34" charset="0"/>
              <a:buChar char="•"/>
              <a:defRPr/>
            </a:pPr>
            <a:endParaRPr lang="en-US" altLang="en-US" sz="1500" dirty="0"/>
          </a:p>
          <a:p>
            <a:pPr marL="287338" lvl="1" indent="-285750">
              <a:spcBef>
                <a:spcPts val="600"/>
              </a:spcBef>
              <a:buFont typeface="Arial" panose="020B0604020202020204" pitchFamily="34" charset="0"/>
              <a:buChar char="•"/>
              <a:defRPr/>
            </a:pPr>
            <a:endParaRPr lang="en-US" altLang="en-US" sz="1500" dirty="0"/>
          </a:p>
          <a:p>
            <a:pPr marL="287338" lvl="1" indent="-285750">
              <a:spcBef>
                <a:spcPts val="600"/>
              </a:spcBef>
              <a:buFont typeface="Arial" panose="020B0604020202020204" pitchFamily="34" charset="0"/>
              <a:buChar char="•"/>
              <a:defRPr/>
            </a:pPr>
            <a:endParaRPr lang="en-US" altLang="en-US" sz="1500" dirty="0"/>
          </a:p>
          <a:p>
            <a:pPr marL="171450" indent="-171450">
              <a:spcBef>
                <a:spcPts val="600"/>
              </a:spcBef>
              <a:spcAft>
                <a:spcPts val="600"/>
              </a:spcAft>
              <a:buFont typeface="Arial" panose="020B0604020202020204" pitchFamily="34" charset="0"/>
              <a:buChar char="•"/>
              <a:defRPr/>
            </a:pPr>
            <a:endParaRPr lang="en-US" altLang="en-US" sz="1500" dirty="0"/>
          </a:p>
          <a:p>
            <a:pPr marL="285750" indent="-285750">
              <a:spcBef>
                <a:spcPts val="600"/>
              </a:spcBef>
              <a:buFont typeface="Arial" panose="020B0604020202020204" pitchFamily="34" charset="0"/>
              <a:buChar char="•"/>
              <a:defRPr/>
            </a:pPr>
            <a:r>
              <a:rPr lang="en-US" altLang="en-US" sz="1500" dirty="0"/>
              <a:t>Applicability of section 195A in cases of presumptive taxation (Section 44B, 44BB, 44BBB)?</a:t>
            </a:r>
          </a:p>
          <a:p>
            <a:pPr marL="541338" lvl="1" indent="-263525">
              <a:spcBef>
                <a:spcPts val="600"/>
              </a:spcBef>
              <a:buFont typeface="System Font Regular"/>
              <a:buChar char="-"/>
              <a:defRPr/>
            </a:pPr>
            <a:r>
              <a:rPr lang="en-US" altLang="en-US" sz="1500" dirty="0"/>
              <a:t>Not applicable {CIT vs ONGC [2003] 264 ITR 340 (Del HC)}; {CIT vs ONGC [2005] 276 ITR 585)(Uttarakhand HC)}</a:t>
            </a:r>
          </a:p>
        </p:txBody>
      </p:sp>
      <p:graphicFrame>
        <p:nvGraphicFramePr>
          <p:cNvPr id="9" name="Table 8">
            <a:extLst>
              <a:ext uri="{FF2B5EF4-FFF2-40B4-BE49-F238E27FC236}">
                <a16:creationId xmlns:a16="http://schemas.microsoft.com/office/drawing/2014/main" id="{B868FF25-47D6-8D4B-B693-779EA0D087E5}"/>
              </a:ext>
            </a:extLst>
          </p:cNvPr>
          <p:cNvGraphicFramePr>
            <a:graphicFrameLocks noGrp="1"/>
          </p:cNvGraphicFramePr>
          <p:nvPr>
            <p:extLst>
              <p:ext uri="{D42A27DB-BD31-4B8C-83A1-F6EECF244321}">
                <p14:modId xmlns:p14="http://schemas.microsoft.com/office/powerpoint/2010/main" val="4023360320"/>
              </p:ext>
            </p:extLst>
          </p:nvPr>
        </p:nvGraphicFramePr>
        <p:xfrm>
          <a:off x="1126435" y="2979505"/>
          <a:ext cx="10200695" cy="2275940"/>
        </p:xfrm>
        <a:graphic>
          <a:graphicData uri="http://schemas.openxmlformats.org/drawingml/2006/table">
            <a:tbl>
              <a:tblPr firstRow="1" bandRow="1">
                <a:tableStyleId>{912C8C85-51F0-491E-9774-3900AFEF0FD7}</a:tableStyleId>
              </a:tblPr>
              <a:tblGrid>
                <a:gridCol w="7477201">
                  <a:extLst>
                    <a:ext uri="{9D8B030D-6E8A-4147-A177-3AD203B41FA5}">
                      <a16:colId xmlns:a16="http://schemas.microsoft.com/office/drawing/2014/main" val="20000"/>
                    </a:ext>
                  </a:extLst>
                </a:gridCol>
                <a:gridCol w="2723494">
                  <a:extLst>
                    <a:ext uri="{9D8B030D-6E8A-4147-A177-3AD203B41FA5}">
                      <a16:colId xmlns:a16="http://schemas.microsoft.com/office/drawing/2014/main" val="20001"/>
                    </a:ext>
                  </a:extLst>
                </a:gridCol>
              </a:tblGrid>
              <a:tr h="351556">
                <a:tc>
                  <a:txBody>
                    <a:bodyPr/>
                    <a:lstStyle/>
                    <a:p>
                      <a:r>
                        <a:rPr lang="en-US" sz="1400" dirty="0"/>
                        <a:t>Particulars</a:t>
                      </a:r>
                      <a:endParaRPr lang="en-US" sz="1400" b="1"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a:t>Amount (in</a:t>
                      </a:r>
                      <a:r>
                        <a:rPr lang="en-US" sz="1400" baseline="0" dirty="0"/>
                        <a:t> INR)</a:t>
                      </a:r>
                      <a:endParaRPr lang="en-US" sz="1400" b="1"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51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Amount payable to non-resident (net of tax)</a:t>
                      </a:r>
                      <a:endParaRPr lang="en-US" sz="1400" dirty="0">
                        <a:solidFill>
                          <a:srgbClr val="000000"/>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dirty="0"/>
                        <a:t>100</a:t>
                      </a:r>
                      <a:endParaRPr lang="en-US"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51556">
                <a:tc>
                  <a:txBody>
                    <a:bodyPr/>
                    <a:lstStyle/>
                    <a:p>
                      <a:r>
                        <a:rPr lang="en-US" sz="1400" dirty="0"/>
                        <a:t>Tax rate applicable</a:t>
                      </a:r>
                      <a:endParaRPr lang="en-US"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a:t>20%</a:t>
                      </a:r>
                      <a:endParaRPr lang="en-US"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59105">
                <a:tc>
                  <a:txBody>
                    <a:bodyPr/>
                    <a:lstStyle/>
                    <a:p>
                      <a:r>
                        <a:rPr lang="en-US" sz="1400" dirty="0"/>
                        <a:t>Gross-up</a:t>
                      </a:r>
                      <a:r>
                        <a:rPr lang="en-US" sz="1400" baseline="0" dirty="0"/>
                        <a:t> income: 100 * </a:t>
                      </a:r>
                      <a:r>
                        <a:rPr lang="en-US" sz="1400" u="sng" baseline="0" dirty="0"/>
                        <a:t>100       .</a:t>
                      </a:r>
                    </a:p>
                    <a:p>
                      <a:r>
                        <a:rPr lang="en-US" sz="1400" baseline="0" dirty="0"/>
                        <a:t>                                           (100-20)</a:t>
                      </a:r>
                      <a:endParaRPr lang="en-US" sz="1400" dirty="0">
                        <a:solidFill>
                          <a:srgbClr val="000000"/>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dirty="0"/>
                        <a:t>125</a:t>
                      </a:r>
                      <a:endParaRPr lang="en-US"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51556">
                <a:tc>
                  <a:txBody>
                    <a:bodyPr/>
                    <a:lstStyle/>
                    <a:p>
                      <a:r>
                        <a:rPr lang="fr-FR" sz="1400" dirty="0"/>
                        <a:t>Tax payable (INR 125 * 20%)</a:t>
                      </a:r>
                      <a:endParaRPr lang="fr-FR"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a:t>25</a:t>
                      </a:r>
                      <a:endParaRPr lang="en-US"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51556">
                <a:tc>
                  <a:txBody>
                    <a:bodyPr/>
                    <a:lstStyle/>
                    <a:p>
                      <a:r>
                        <a:rPr lang="en-US" sz="1400" dirty="0"/>
                        <a:t>Net amount paid to non-resident (INR 125 – INR 25)</a:t>
                      </a:r>
                      <a:endParaRPr lang="en-US"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dirty="0"/>
                        <a:t>100</a:t>
                      </a:r>
                      <a:endParaRPr lang="en-US"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61182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Consequences of Non-compliance with Section 195</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32</a:t>
            </a:fld>
            <a:endParaRPr lang="en-GB" dirty="0"/>
          </a:p>
        </p:txBody>
      </p:sp>
      <p:graphicFrame>
        <p:nvGraphicFramePr>
          <p:cNvPr id="10" name="Table 9">
            <a:extLst>
              <a:ext uri="{FF2B5EF4-FFF2-40B4-BE49-F238E27FC236}">
                <a16:creationId xmlns:a16="http://schemas.microsoft.com/office/drawing/2014/main" id="{DBD63D2B-581F-8140-BEBE-0C0871E5D63F}"/>
              </a:ext>
            </a:extLst>
          </p:cNvPr>
          <p:cNvGraphicFramePr>
            <a:graphicFrameLocks noGrp="1"/>
          </p:cNvGraphicFramePr>
          <p:nvPr>
            <p:extLst>
              <p:ext uri="{D42A27DB-BD31-4B8C-83A1-F6EECF244321}">
                <p14:modId xmlns:p14="http://schemas.microsoft.com/office/powerpoint/2010/main" val="2425092004"/>
              </p:ext>
            </p:extLst>
          </p:nvPr>
        </p:nvGraphicFramePr>
        <p:xfrm>
          <a:off x="442913" y="1064265"/>
          <a:ext cx="11245503" cy="5251305"/>
        </p:xfrm>
        <a:graphic>
          <a:graphicData uri="http://schemas.openxmlformats.org/drawingml/2006/table">
            <a:tbl>
              <a:tblPr firstRow="1" bandRow="1">
                <a:tableStyleId>{F2DE63D5-997A-4646-A377-4702673A728D}</a:tableStyleId>
              </a:tblPr>
              <a:tblGrid>
                <a:gridCol w="1849537">
                  <a:extLst>
                    <a:ext uri="{9D8B030D-6E8A-4147-A177-3AD203B41FA5}">
                      <a16:colId xmlns:a16="http://schemas.microsoft.com/office/drawing/2014/main" val="20000"/>
                    </a:ext>
                  </a:extLst>
                </a:gridCol>
                <a:gridCol w="1791863">
                  <a:extLst>
                    <a:ext uri="{9D8B030D-6E8A-4147-A177-3AD203B41FA5}">
                      <a16:colId xmlns:a16="http://schemas.microsoft.com/office/drawing/2014/main" val="20001"/>
                    </a:ext>
                  </a:extLst>
                </a:gridCol>
                <a:gridCol w="7604103">
                  <a:extLst>
                    <a:ext uri="{9D8B030D-6E8A-4147-A177-3AD203B41FA5}">
                      <a16:colId xmlns:a16="http://schemas.microsoft.com/office/drawing/2014/main" val="20002"/>
                    </a:ext>
                  </a:extLst>
                </a:gridCol>
              </a:tblGrid>
              <a:tr h="489552">
                <a:tc>
                  <a:txBody>
                    <a:bodyPr/>
                    <a:lstStyle>
                      <a:lvl1pPr marL="0" algn="l" defTabSz="899010" rtl="0" eaLnBrk="1" latinLnBrk="0" hangingPunct="1">
                        <a:defRPr sz="1765" b="1" kern="1200">
                          <a:solidFill>
                            <a:schemeClr val="lt1"/>
                          </a:solidFill>
                          <a:latin typeface="Arial"/>
                        </a:defRPr>
                      </a:lvl1pPr>
                      <a:lvl2pPr marL="449505" algn="l" defTabSz="899010" rtl="0" eaLnBrk="1" latinLnBrk="0" hangingPunct="1">
                        <a:defRPr sz="1765" b="1" kern="1200">
                          <a:solidFill>
                            <a:schemeClr val="lt1"/>
                          </a:solidFill>
                          <a:latin typeface="Arial"/>
                        </a:defRPr>
                      </a:lvl2pPr>
                      <a:lvl3pPr marL="899010" algn="l" defTabSz="899010" rtl="0" eaLnBrk="1" latinLnBrk="0" hangingPunct="1">
                        <a:defRPr sz="1765" b="1" kern="1200">
                          <a:solidFill>
                            <a:schemeClr val="lt1"/>
                          </a:solidFill>
                          <a:latin typeface="Arial"/>
                        </a:defRPr>
                      </a:lvl3pPr>
                      <a:lvl4pPr marL="1348516" algn="l" defTabSz="899010" rtl="0" eaLnBrk="1" latinLnBrk="0" hangingPunct="1">
                        <a:defRPr sz="1765" b="1" kern="1200">
                          <a:solidFill>
                            <a:schemeClr val="lt1"/>
                          </a:solidFill>
                          <a:latin typeface="Arial"/>
                        </a:defRPr>
                      </a:lvl4pPr>
                      <a:lvl5pPr marL="1798021" algn="l" defTabSz="899010" rtl="0" eaLnBrk="1" latinLnBrk="0" hangingPunct="1">
                        <a:defRPr sz="1765" b="1" kern="1200">
                          <a:solidFill>
                            <a:schemeClr val="lt1"/>
                          </a:solidFill>
                          <a:latin typeface="Arial"/>
                        </a:defRPr>
                      </a:lvl5pPr>
                      <a:lvl6pPr marL="2247527" algn="l" defTabSz="899010" rtl="0" eaLnBrk="1" latinLnBrk="0" hangingPunct="1">
                        <a:defRPr sz="1765" b="1" kern="1200">
                          <a:solidFill>
                            <a:schemeClr val="lt1"/>
                          </a:solidFill>
                          <a:latin typeface="Arial"/>
                        </a:defRPr>
                      </a:lvl6pPr>
                      <a:lvl7pPr marL="2697032" algn="l" defTabSz="899010" rtl="0" eaLnBrk="1" latinLnBrk="0" hangingPunct="1">
                        <a:defRPr sz="1765" b="1" kern="1200">
                          <a:solidFill>
                            <a:schemeClr val="lt1"/>
                          </a:solidFill>
                          <a:latin typeface="Arial"/>
                        </a:defRPr>
                      </a:lvl7pPr>
                      <a:lvl8pPr marL="3146538" algn="l" defTabSz="899010" rtl="0" eaLnBrk="1" latinLnBrk="0" hangingPunct="1">
                        <a:defRPr sz="1765" b="1" kern="1200">
                          <a:solidFill>
                            <a:schemeClr val="lt1"/>
                          </a:solidFill>
                          <a:latin typeface="Arial"/>
                        </a:defRPr>
                      </a:lvl8pPr>
                      <a:lvl9pPr marL="3596043" algn="l" defTabSz="899010" rtl="0" eaLnBrk="1" latinLnBrk="0" hangingPunct="1">
                        <a:defRPr sz="1765" b="1" kern="1200">
                          <a:solidFill>
                            <a:schemeClr val="lt1"/>
                          </a:solidFill>
                          <a:latin typeface="Arial"/>
                        </a:defRPr>
                      </a:lvl9pPr>
                    </a:lstStyle>
                    <a:p>
                      <a:pPr algn="l"/>
                      <a:r>
                        <a:rPr lang="en-GB" sz="1600" dirty="0"/>
                        <a:t>Consequences</a:t>
                      </a:r>
                      <a:endParaRPr lang="en-GB" sz="1600" dirty="0">
                        <a:solidFill>
                          <a:schemeClr val="bg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899010" rtl="0" eaLnBrk="1" latinLnBrk="0" hangingPunct="1">
                        <a:defRPr sz="1765" b="1" kern="1200">
                          <a:solidFill>
                            <a:schemeClr val="lt1"/>
                          </a:solidFill>
                          <a:latin typeface="Arial"/>
                        </a:defRPr>
                      </a:lvl1pPr>
                      <a:lvl2pPr marL="449505" algn="l" defTabSz="899010" rtl="0" eaLnBrk="1" latinLnBrk="0" hangingPunct="1">
                        <a:defRPr sz="1765" b="1" kern="1200">
                          <a:solidFill>
                            <a:schemeClr val="lt1"/>
                          </a:solidFill>
                          <a:latin typeface="Arial"/>
                        </a:defRPr>
                      </a:lvl2pPr>
                      <a:lvl3pPr marL="899010" algn="l" defTabSz="899010" rtl="0" eaLnBrk="1" latinLnBrk="0" hangingPunct="1">
                        <a:defRPr sz="1765" b="1" kern="1200">
                          <a:solidFill>
                            <a:schemeClr val="lt1"/>
                          </a:solidFill>
                          <a:latin typeface="Arial"/>
                        </a:defRPr>
                      </a:lvl3pPr>
                      <a:lvl4pPr marL="1348516" algn="l" defTabSz="899010" rtl="0" eaLnBrk="1" latinLnBrk="0" hangingPunct="1">
                        <a:defRPr sz="1765" b="1" kern="1200">
                          <a:solidFill>
                            <a:schemeClr val="lt1"/>
                          </a:solidFill>
                          <a:latin typeface="Arial"/>
                        </a:defRPr>
                      </a:lvl4pPr>
                      <a:lvl5pPr marL="1798021" algn="l" defTabSz="899010" rtl="0" eaLnBrk="1" latinLnBrk="0" hangingPunct="1">
                        <a:defRPr sz="1765" b="1" kern="1200">
                          <a:solidFill>
                            <a:schemeClr val="lt1"/>
                          </a:solidFill>
                          <a:latin typeface="Arial"/>
                        </a:defRPr>
                      </a:lvl5pPr>
                      <a:lvl6pPr marL="2247527" algn="l" defTabSz="899010" rtl="0" eaLnBrk="1" latinLnBrk="0" hangingPunct="1">
                        <a:defRPr sz="1765" b="1" kern="1200">
                          <a:solidFill>
                            <a:schemeClr val="lt1"/>
                          </a:solidFill>
                          <a:latin typeface="Arial"/>
                        </a:defRPr>
                      </a:lvl6pPr>
                      <a:lvl7pPr marL="2697032" algn="l" defTabSz="899010" rtl="0" eaLnBrk="1" latinLnBrk="0" hangingPunct="1">
                        <a:defRPr sz="1765" b="1" kern="1200">
                          <a:solidFill>
                            <a:schemeClr val="lt1"/>
                          </a:solidFill>
                          <a:latin typeface="Arial"/>
                        </a:defRPr>
                      </a:lvl7pPr>
                      <a:lvl8pPr marL="3146538" algn="l" defTabSz="899010" rtl="0" eaLnBrk="1" latinLnBrk="0" hangingPunct="1">
                        <a:defRPr sz="1765" b="1" kern="1200">
                          <a:solidFill>
                            <a:schemeClr val="lt1"/>
                          </a:solidFill>
                          <a:latin typeface="Arial"/>
                        </a:defRPr>
                      </a:lvl8pPr>
                      <a:lvl9pPr marL="3596043" algn="l" defTabSz="899010" rtl="0" eaLnBrk="1" latinLnBrk="0" hangingPunct="1">
                        <a:defRPr sz="1765" b="1" kern="1200">
                          <a:solidFill>
                            <a:schemeClr val="lt1"/>
                          </a:solidFill>
                          <a:latin typeface="Arial"/>
                        </a:defRPr>
                      </a:lvl9pPr>
                    </a:lstStyle>
                    <a:p>
                      <a:pPr algn="ctr"/>
                      <a:r>
                        <a:rPr lang="en-US" sz="1600" dirty="0"/>
                        <a:t>Section</a:t>
                      </a:r>
                      <a:endParaRPr lang="en-GB" sz="1600" dirty="0">
                        <a:solidFill>
                          <a:schemeClr val="bg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899010" rtl="0" eaLnBrk="1" latinLnBrk="0" hangingPunct="1">
                        <a:defRPr sz="1765" b="1" kern="1200">
                          <a:solidFill>
                            <a:schemeClr val="lt1"/>
                          </a:solidFill>
                          <a:latin typeface="Arial"/>
                        </a:defRPr>
                      </a:lvl1pPr>
                      <a:lvl2pPr marL="449505" algn="l" defTabSz="899010" rtl="0" eaLnBrk="1" latinLnBrk="0" hangingPunct="1">
                        <a:defRPr sz="1765" b="1" kern="1200">
                          <a:solidFill>
                            <a:schemeClr val="lt1"/>
                          </a:solidFill>
                          <a:latin typeface="Arial"/>
                        </a:defRPr>
                      </a:lvl2pPr>
                      <a:lvl3pPr marL="899010" algn="l" defTabSz="899010" rtl="0" eaLnBrk="1" latinLnBrk="0" hangingPunct="1">
                        <a:defRPr sz="1765" b="1" kern="1200">
                          <a:solidFill>
                            <a:schemeClr val="lt1"/>
                          </a:solidFill>
                          <a:latin typeface="Arial"/>
                        </a:defRPr>
                      </a:lvl3pPr>
                      <a:lvl4pPr marL="1348516" algn="l" defTabSz="899010" rtl="0" eaLnBrk="1" latinLnBrk="0" hangingPunct="1">
                        <a:defRPr sz="1765" b="1" kern="1200">
                          <a:solidFill>
                            <a:schemeClr val="lt1"/>
                          </a:solidFill>
                          <a:latin typeface="Arial"/>
                        </a:defRPr>
                      </a:lvl4pPr>
                      <a:lvl5pPr marL="1798021" algn="l" defTabSz="899010" rtl="0" eaLnBrk="1" latinLnBrk="0" hangingPunct="1">
                        <a:defRPr sz="1765" b="1" kern="1200">
                          <a:solidFill>
                            <a:schemeClr val="lt1"/>
                          </a:solidFill>
                          <a:latin typeface="Arial"/>
                        </a:defRPr>
                      </a:lvl5pPr>
                      <a:lvl6pPr marL="2247527" algn="l" defTabSz="899010" rtl="0" eaLnBrk="1" latinLnBrk="0" hangingPunct="1">
                        <a:defRPr sz="1765" b="1" kern="1200">
                          <a:solidFill>
                            <a:schemeClr val="lt1"/>
                          </a:solidFill>
                          <a:latin typeface="Arial"/>
                        </a:defRPr>
                      </a:lvl6pPr>
                      <a:lvl7pPr marL="2697032" algn="l" defTabSz="899010" rtl="0" eaLnBrk="1" latinLnBrk="0" hangingPunct="1">
                        <a:defRPr sz="1765" b="1" kern="1200">
                          <a:solidFill>
                            <a:schemeClr val="lt1"/>
                          </a:solidFill>
                          <a:latin typeface="Arial"/>
                        </a:defRPr>
                      </a:lvl7pPr>
                      <a:lvl8pPr marL="3146538" algn="l" defTabSz="899010" rtl="0" eaLnBrk="1" latinLnBrk="0" hangingPunct="1">
                        <a:defRPr sz="1765" b="1" kern="1200">
                          <a:solidFill>
                            <a:schemeClr val="lt1"/>
                          </a:solidFill>
                          <a:latin typeface="Arial"/>
                        </a:defRPr>
                      </a:lvl8pPr>
                      <a:lvl9pPr marL="3596043" algn="l" defTabSz="899010" rtl="0" eaLnBrk="1" latinLnBrk="0" hangingPunct="1">
                        <a:defRPr sz="1765" b="1" kern="1200">
                          <a:solidFill>
                            <a:schemeClr val="lt1"/>
                          </a:solidFill>
                          <a:latin typeface="Arial"/>
                        </a:defRPr>
                      </a:lvl9pPr>
                    </a:lstStyle>
                    <a:p>
                      <a:pPr algn="l"/>
                      <a:r>
                        <a:rPr lang="en-GB" sz="1600" dirty="0"/>
                        <a:t>Quantum</a:t>
                      </a:r>
                      <a:endParaRPr lang="en-GB" sz="1600" dirty="0">
                        <a:solidFill>
                          <a:schemeClr val="bg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106540">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GB" sz="1600" dirty="0"/>
                        <a:t>Assessee in</a:t>
                      </a:r>
                    </a:p>
                    <a:p>
                      <a:pPr algn="l"/>
                      <a:r>
                        <a:rPr lang="en-GB" sz="1600" dirty="0"/>
                        <a:t>Default (‘AID’)</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ctr"/>
                      <a:r>
                        <a:rPr lang="en-GB" sz="1600" dirty="0"/>
                        <a:t>201</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US" sz="1600" dirty="0"/>
                        <a:t>Deductor considered as AID for non/short deduction or non-deposit of tax</a:t>
                      </a:r>
                      <a:r>
                        <a:rPr lang="en-US" sz="1600" baseline="0" dirty="0"/>
                        <a:t> </a:t>
                      </a:r>
                      <a:r>
                        <a:rPr lang="en-US" sz="1600" dirty="0"/>
                        <a:t>after deduction. </a:t>
                      </a:r>
                      <a:r>
                        <a:rPr lang="en-US" sz="1600" dirty="0" err="1"/>
                        <a:t>Deductor</a:t>
                      </a:r>
                      <a:r>
                        <a:rPr lang="en-US" sz="1600" dirty="0"/>
                        <a:t> not to be deemed as AID</a:t>
                      </a:r>
                      <a:r>
                        <a:rPr lang="en-US" sz="1600" baseline="0" dirty="0"/>
                        <a:t> </a:t>
                      </a:r>
                      <a:r>
                        <a:rPr lang="en-US" sz="1600" dirty="0"/>
                        <a:t>if non-resident payee duly furnishes return of income under section 139</a:t>
                      </a:r>
                      <a:r>
                        <a:rPr lang="en-US" sz="1600" baseline="0" dirty="0"/>
                        <a:t> reporting such income, paying tax on the same and </a:t>
                      </a:r>
                      <a:r>
                        <a:rPr lang="en-US" sz="1600" dirty="0"/>
                        <a:t>furnishes an accountant’s certificate to this effect. </a:t>
                      </a: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106540">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GB" sz="1600" dirty="0"/>
                        <a:t>Interest</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ctr"/>
                      <a:r>
                        <a:rPr lang="en-GB" sz="1600" dirty="0"/>
                        <a:t>201(1A)</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US" sz="1600" b="1" dirty="0"/>
                        <a:t>1% p.m. </a:t>
                      </a:r>
                      <a:r>
                        <a:rPr lang="en-US" sz="1600" dirty="0"/>
                        <a:t>or part thereof from the date tax was deductible to the date tax was deducted; and</a:t>
                      </a:r>
                    </a:p>
                    <a:p>
                      <a:pPr algn="l"/>
                      <a:endParaRPr lang="en-US" sz="1600" dirty="0"/>
                    </a:p>
                    <a:p>
                      <a:pPr algn="l"/>
                      <a:r>
                        <a:rPr lang="en-US" sz="1600" b="1" dirty="0"/>
                        <a:t>1.5% p.m. </a:t>
                      </a:r>
                      <a:r>
                        <a:rPr lang="en-US" sz="1600" dirty="0"/>
                        <a:t>or part thereof from the date on which tax was deducted to the date on which tax was actually paid.</a:t>
                      </a:r>
                      <a:endParaRPr lang="en-US"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94998">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GB" sz="1600" dirty="0"/>
                        <a:t>Penalty</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ctr"/>
                      <a:r>
                        <a:rPr lang="en-GB" sz="1600" dirty="0"/>
                        <a:t>221/</a:t>
                      </a:r>
                    </a:p>
                    <a:p>
                      <a:pPr algn="ctr"/>
                      <a:r>
                        <a:rPr lang="en-GB" sz="1600" dirty="0"/>
                        <a:t>271C</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US" sz="1600" dirty="0"/>
                        <a:t>Failure to deduct or pay without sufficient cause- </a:t>
                      </a:r>
                      <a:r>
                        <a:rPr lang="en-US" sz="1600" b="1" dirty="0"/>
                        <a:t>100% of tax in arrears</a:t>
                      </a:r>
                      <a:endParaRPr lang="en-US" sz="1600" b="1"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698845">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GB" sz="1600" dirty="0"/>
                        <a:t>Prosecution</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ctr"/>
                      <a:r>
                        <a:rPr lang="en-GB" sz="1600" dirty="0"/>
                        <a:t>276B</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US" sz="1600" dirty="0"/>
                        <a:t>Failure to deposit tax deducted without sufficient cause - Rigorous</a:t>
                      </a:r>
                    </a:p>
                    <a:p>
                      <a:pPr algn="l"/>
                      <a:r>
                        <a:rPr lang="en-US" sz="1600" dirty="0"/>
                        <a:t>imprisonment of </a:t>
                      </a:r>
                      <a:r>
                        <a:rPr lang="en-US" sz="1600" b="1" dirty="0"/>
                        <a:t>minimum 3 months may extend to 7 years </a:t>
                      </a:r>
                      <a:r>
                        <a:rPr lang="en-US" sz="1600" dirty="0"/>
                        <a:t>along with fine</a:t>
                      </a:r>
                      <a:endParaRPr lang="en-US"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657776">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l"/>
                      <a:r>
                        <a:rPr lang="en-GB" sz="1600" dirty="0"/>
                        <a:t>Disallowance</a:t>
                      </a:r>
                      <a:r>
                        <a:rPr lang="en-GB" sz="1600" baseline="0" dirty="0"/>
                        <a:t> of Expense</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algn="ctr"/>
                      <a:r>
                        <a:rPr lang="en-GB" sz="1600" dirty="0"/>
                        <a:t>40(a)(i)</a:t>
                      </a:r>
                      <a:endParaRPr lang="en-GB" sz="1600" dirty="0">
                        <a:solidFill>
                          <a:schemeClr val="tx1"/>
                        </a:solidFill>
                        <a:latin typeface="+mj-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899010" rtl="0" eaLnBrk="1" latinLnBrk="0" hangingPunct="1">
                        <a:defRPr sz="1765" kern="1200">
                          <a:solidFill>
                            <a:schemeClr val="dk1"/>
                          </a:solidFill>
                          <a:latin typeface="Arial"/>
                        </a:defRPr>
                      </a:lvl1pPr>
                      <a:lvl2pPr marL="449505" algn="l" defTabSz="899010" rtl="0" eaLnBrk="1" latinLnBrk="0" hangingPunct="1">
                        <a:defRPr sz="1765" kern="1200">
                          <a:solidFill>
                            <a:schemeClr val="dk1"/>
                          </a:solidFill>
                          <a:latin typeface="Arial"/>
                        </a:defRPr>
                      </a:lvl2pPr>
                      <a:lvl3pPr marL="899010" algn="l" defTabSz="899010" rtl="0" eaLnBrk="1" latinLnBrk="0" hangingPunct="1">
                        <a:defRPr sz="1765" kern="1200">
                          <a:solidFill>
                            <a:schemeClr val="dk1"/>
                          </a:solidFill>
                          <a:latin typeface="Arial"/>
                        </a:defRPr>
                      </a:lvl3pPr>
                      <a:lvl4pPr marL="1348516" algn="l" defTabSz="899010" rtl="0" eaLnBrk="1" latinLnBrk="0" hangingPunct="1">
                        <a:defRPr sz="1765" kern="1200">
                          <a:solidFill>
                            <a:schemeClr val="dk1"/>
                          </a:solidFill>
                          <a:latin typeface="Arial"/>
                        </a:defRPr>
                      </a:lvl4pPr>
                      <a:lvl5pPr marL="1798021" algn="l" defTabSz="899010" rtl="0" eaLnBrk="1" latinLnBrk="0" hangingPunct="1">
                        <a:defRPr sz="1765" kern="1200">
                          <a:solidFill>
                            <a:schemeClr val="dk1"/>
                          </a:solidFill>
                          <a:latin typeface="Arial"/>
                        </a:defRPr>
                      </a:lvl5pPr>
                      <a:lvl6pPr marL="2247527" algn="l" defTabSz="899010" rtl="0" eaLnBrk="1" latinLnBrk="0" hangingPunct="1">
                        <a:defRPr sz="1765" kern="1200">
                          <a:solidFill>
                            <a:schemeClr val="dk1"/>
                          </a:solidFill>
                          <a:latin typeface="Arial"/>
                        </a:defRPr>
                      </a:lvl6pPr>
                      <a:lvl7pPr marL="2697032" algn="l" defTabSz="899010" rtl="0" eaLnBrk="1" latinLnBrk="0" hangingPunct="1">
                        <a:defRPr sz="1765" kern="1200">
                          <a:solidFill>
                            <a:schemeClr val="dk1"/>
                          </a:solidFill>
                          <a:latin typeface="Arial"/>
                        </a:defRPr>
                      </a:lvl7pPr>
                      <a:lvl8pPr marL="3146538" algn="l" defTabSz="899010" rtl="0" eaLnBrk="1" latinLnBrk="0" hangingPunct="1">
                        <a:defRPr sz="1765" kern="1200">
                          <a:solidFill>
                            <a:schemeClr val="dk1"/>
                          </a:solidFill>
                          <a:latin typeface="Arial"/>
                        </a:defRPr>
                      </a:lvl8pPr>
                      <a:lvl9pPr marL="3596043" algn="l" defTabSz="899010" rtl="0" eaLnBrk="1" latinLnBrk="0" hangingPunct="1">
                        <a:defRPr sz="1765" kern="1200">
                          <a:solidFill>
                            <a:schemeClr val="dk1"/>
                          </a:solidFill>
                          <a:latin typeface="Arial"/>
                        </a:defRPr>
                      </a:lvl9pPr>
                    </a:lstStyle>
                    <a:p>
                      <a:pPr marL="285750" indent="-285750" algn="l">
                        <a:buFont typeface="Arial" panose="020B0604020202020204" pitchFamily="34" charset="0"/>
                        <a:buChar char="•"/>
                      </a:pPr>
                      <a:r>
                        <a:rPr lang="en-US" sz="1600" b="1" dirty="0"/>
                        <a:t>100% </a:t>
                      </a:r>
                      <a:r>
                        <a:rPr lang="en-US" sz="1600" dirty="0"/>
                        <a:t>of the sum payable to </a:t>
                      </a:r>
                      <a:r>
                        <a:rPr lang="en-US" sz="1600" b="1" dirty="0"/>
                        <a:t>non-residents</a:t>
                      </a:r>
                    </a:p>
                    <a:p>
                      <a:pPr marL="285750" indent="-285750" algn="l">
                        <a:buFont typeface="Arial" panose="020B0604020202020204" pitchFamily="34" charset="0"/>
                        <a:buChar char="•"/>
                      </a:pPr>
                      <a:r>
                        <a:rPr lang="en-US" sz="1600" b="1" dirty="0"/>
                        <a:t>Allowable</a:t>
                      </a:r>
                      <a:r>
                        <a:rPr lang="en-US" sz="1600" baseline="0" dirty="0"/>
                        <a:t> in the year of deposit</a:t>
                      </a:r>
                    </a:p>
                    <a:p>
                      <a:pPr marL="285750" indent="-285750" algn="l">
                        <a:buFont typeface="Arial" panose="020B0604020202020204" pitchFamily="34" charset="0"/>
                        <a:buChar char="•"/>
                      </a:pPr>
                      <a:r>
                        <a:rPr lang="en-US" sz="1600" b="0" baseline="0" dirty="0">
                          <a:solidFill>
                            <a:schemeClr val="tx1"/>
                          </a:solidFill>
                          <a:latin typeface="+mn-lt"/>
                        </a:rPr>
                        <a:t>However, disallowance shall not be applicable where </a:t>
                      </a:r>
                      <a:r>
                        <a:rPr lang="en-US" sz="1600" b="0" baseline="0" dirty="0" err="1">
                          <a:solidFill>
                            <a:schemeClr val="tx1"/>
                          </a:solidFill>
                          <a:latin typeface="+mn-lt"/>
                        </a:rPr>
                        <a:t>deductor</a:t>
                      </a:r>
                      <a:r>
                        <a:rPr lang="en-US" sz="1600" b="0" baseline="0" dirty="0">
                          <a:solidFill>
                            <a:schemeClr val="tx1"/>
                          </a:solidFill>
                          <a:latin typeface="+mn-lt"/>
                        </a:rPr>
                        <a:t> fails to deduct tax but is not deemed to be an AID under section 201.</a:t>
                      </a:r>
                      <a:endParaRPr lang="en-US" sz="1600" b="0" dirty="0">
                        <a:solidFill>
                          <a:schemeClr val="tx1"/>
                        </a:solidFill>
                        <a:latin typeface="+mn-lt"/>
                      </a:endParaRPr>
                    </a:p>
                  </a:txBody>
                  <a:tcPr marT="45688" marB="456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9424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914" y="428625"/>
            <a:ext cx="5473699" cy="1009933"/>
          </a:xfrm>
        </p:spPr>
        <p:txBody>
          <a:bodyPr/>
          <a:lstStyle/>
          <a:p>
            <a:pPr indent="-274320">
              <a:spcAft>
                <a:spcPts val="900"/>
              </a:spcAft>
            </a:pPr>
            <a:r>
              <a:rPr lang="en-GB" sz="6000" dirty="0">
                <a:latin typeface="Georgia" pitchFamily="18" charset="0"/>
              </a:rPr>
              <a:t>Thank you</a:t>
            </a:r>
          </a:p>
        </p:txBody>
      </p:sp>
      <p:sp>
        <p:nvSpPr>
          <p:cNvPr id="4" name="Text Placeholder 3">
            <a:extLst>
              <a:ext uri="{FF2B5EF4-FFF2-40B4-BE49-F238E27FC236}">
                <a16:creationId xmlns:a16="http://schemas.microsoft.com/office/drawing/2014/main" id="{DE9C706D-585A-4498-9745-C0F6A379E74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139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4006F6-C71D-F54A-9270-402A5F9E2098}"/>
              </a:ext>
            </a:extLst>
          </p:cNvPr>
          <p:cNvSpPr/>
          <p:nvPr/>
        </p:nvSpPr>
        <p:spPr>
          <a:xfrm>
            <a:off x="2118912" y="1216919"/>
            <a:ext cx="10073088" cy="1365236"/>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Chargeability</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4</a:t>
            </a:fld>
            <a:endParaRPr lang="en-GB" dirty="0"/>
          </a:p>
        </p:txBody>
      </p:sp>
      <p:grpSp>
        <p:nvGrpSpPr>
          <p:cNvPr id="29" name="Group 28">
            <a:extLst>
              <a:ext uri="{FF2B5EF4-FFF2-40B4-BE49-F238E27FC236}">
                <a16:creationId xmlns:a16="http://schemas.microsoft.com/office/drawing/2014/main" id="{F94789FB-5B85-B74D-84D0-E10C3A08ADEF}"/>
              </a:ext>
            </a:extLst>
          </p:cNvPr>
          <p:cNvGrpSpPr/>
          <p:nvPr/>
        </p:nvGrpSpPr>
        <p:grpSpPr>
          <a:xfrm>
            <a:off x="442914" y="1216919"/>
            <a:ext cx="1742078" cy="1559735"/>
            <a:chOff x="4531056" y="1513202"/>
            <a:chExt cx="2292359" cy="2052418"/>
          </a:xfrm>
          <a:solidFill>
            <a:schemeClr val="accent3"/>
          </a:solidFill>
        </p:grpSpPr>
        <p:sp>
          <p:nvSpPr>
            <p:cNvPr id="30" name="Freeform 7">
              <a:extLst>
                <a:ext uri="{FF2B5EF4-FFF2-40B4-BE49-F238E27FC236}">
                  <a16:creationId xmlns:a16="http://schemas.microsoft.com/office/drawing/2014/main" id="{6992591F-38DF-4148-8FFC-B9B4E5D7D666}"/>
                </a:ext>
              </a:extLst>
            </p:cNvPr>
            <p:cNvSpPr>
              <a:spLocks/>
            </p:cNvSpPr>
            <p:nvPr/>
          </p:nvSpPr>
          <p:spPr bwMode="auto">
            <a:xfrm>
              <a:off x="4531056" y="1513202"/>
              <a:ext cx="2205406" cy="2012223"/>
            </a:xfrm>
            <a:custGeom>
              <a:avLst/>
              <a:gdLst>
                <a:gd name="T0" fmla="*/ 5331 w 5377"/>
                <a:gd name="T1" fmla="*/ 4906 h 4906"/>
                <a:gd name="T2" fmla="*/ 5331 w 5377"/>
                <a:gd name="T3" fmla="*/ 4906 h 4906"/>
                <a:gd name="T4" fmla="*/ 5323 w 5377"/>
                <a:gd name="T5" fmla="*/ 4904 h 4906"/>
                <a:gd name="T6" fmla="*/ 5315 w 5377"/>
                <a:gd name="T7" fmla="*/ 4902 h 4906"/>
                <a:gd name="T8" fmla="*/ 5307 w 5377"/>
                <a:gd name="T9" fmla="*/ 4898 h 4906"/>
                <a:gd name="T10" fmla="*/ 5299 w 5377"/>
                <a:gd name="T11" fmla="*/ 4892 h 4906"/>
                <a:gd name="T12" fmla="*/ 5293 w 5377"/>
                <a:gd name="T13" fmla="*/ 4886 h 4906"/>
                <a:gd name="T14" fmla="*/ 5289 w 5377"/>
                <a:gd name="T15" fmla="*/ 4878 h 4906"/>
                <a:gd name="T16" fmla="*/ 5287 w 5377"/>
                <a:gd name="T17" fmla="*/ 4870 h 4906"/>
                <a:gd name="T18" fmla="*/ 5287 w 5377"/>
                <a:gd name="T19" fmla="*/ 4860 h 4906"/>
                <a:gd name="T20" fmla="*/ 5287 w 5377"/>
                <a:gd name="T21" fmla="*/ 90 h 4906"/>
                <a:gd name="T22" fmla="*/ 92 w 5377"/>
                <a:gd name="T23" fmla="*/ 90 h 4906"/>
                <a:gd name="T24" fmla="*/ 92 w 5377"/>
                <a:gd name="T25" fmla="*/ 4860 h 4906"/>
                <a:gd name="T26" fmla="*/ 92 w 5377"/>
                <a:gd name="T27" fmla="*/ 4860 h 4906"/>
                <a:gd name="T28" fmla="*/ 90 w 5377"/>
                <a:gd name="T29" fmla="*/ 4870 h 4906"/>
                <a:gd name="T30" fmla="*/ 88 w 5377"/>
                <a:gd name="T31" fmla="*/ 4878 h 4906"/>
                <a:gd name="T32" fmla="*/ 84 w 5377"/>
                <a:gd name="T33" fmla="*/ 4886 h 4906"/>
                <a:gd name="T34" fmla="*/ 78 w 5377"/>
                <a:gd name="T35" fmla="*/ 4892 h 4906"/>
                <a:gd name="T36" fmla="*/ 72 w 5377"/>
                <a:gd name="T37" fmla="*/ 4898 h 4906"/>
                <a:gd name="T38" fmla="*/ 64 w 5377"/>
                <a:gd name="T39" fmla="*/ 4902 h 4906"/>
                <a:gd name="T40" fmla="*/ 56 w 5377"/>
                <a:gd name="T41" fmla="*/ 4904 h 4906"/>
                <a:gd name="T42" fmla="*/ 46 w 5377"/>
                <a:gd name="T43" fmla="*/ 4906 h 4906"/>
                <a:gd name="T44" fmla="*/ 46 w 5377"/>
                <a:gd name="T45" fmla="*/ 4906 h 4906"/>
                <a:gd name="T46" fmla="*/ 36 w 5377"/>
                <a:gd name="T47" fmla="*/ 4904 h 4906"/>
                <a:gd name="T48" fmla="*/ 28 w 5377"/>
                <a:gd name="T49" fmla="*/ 4902 h 4906"/>
                <a:gd name="T50" fmla="*/ 20 w 5377"/>
                <a:gd name="T51" fmla="*/ 4898 h 4906"/>
                <a:gd name="T52" fmla="*/ 14 w 5377"/>
                <a:gd name="T53" fmla="*/ 4892 h 4906"/>
                <a:gd name="T54" fmla="*/ 8 w 5377"/>
                <a:gd name="T55" fmla="*/ 4886 h 4906"/>
                <a:gd name="T56" fmla="*/ 4 w 5377"/>
                <a:gd name="T57" fmla="*/ 4878 h 4906"/>
                <a:gd name="T58" fmla="*/ 2 w 5377"/>
                <a:gd name="T59" fmla="*/ 4870 h 4906"/>
                <a:gd name="T60" fmla="*/ 0 w 5377"/>
                <a:gd name="T61" fmla="*/ 4860 h 4906"/>
                <a:gd name="T62" fmla="*/ 0 w 5377"/>
                <a:gd name="T63" fmla="*/ 44 h 4906"/>
                <a:gd name="T64" fmla="*/ 0 w 5377"/>
                <a:gd name="T65" fmla="*/ 44 h 4906"/>
                <a:gd name="T66" fmla="*/ 2 w 5377"/>
                <a:gd name="T67" fmla="*/ 36 h 4906"/>
                <a:gd name="T68" fmla="*/ 4 w 5377"/>
                <a:gd name="T69" fmla="*/ 26 h 4906"/>
                <a:gd name="T70" fmla="*/ 8 w 5377"/>
                <a:gd name="T71" fmla="*/ 20 h 4906"/>
                <a:gd name="T72" fmla="*/ 14 w 5377"/>
                <a:gd name="T73" fmla="*/ 12 h 4906"/>
                <a:gd name="T74" fmla="*/ 20 w 5377"/>
                <a:gd name="T75" fmla="*/ 6 h 4906"/>
                <a:gd name="T76" fmla="*/ 28 w 5377"/>
                <a:gd name="T77" fmla="*/ 2 h 4906"/>
                <a:gd name="T78" fmla="*/ 36 w 5377"/>
                <a:gd name="T79" fmla="*/ 0 h 4906"/>
                <a:gd name="T80" fmla="*/ 46 w 5377"/>
                <a:gd name="T81" fmla="*/ 0 h 4906"/>
                <a:gd name="T82" fmla="*/ 5331 w 5377"/>
                <a:gd name="T83" fmla="*/ 0 h 4906"/>
                <a:gd name="T84" fmla="*/ 5331 w 5377"/>
                <a:gd name="T85" fmla="*/ 0 h 4906"/>
                <a:gd name="T86" fmla="*/ 5341 w 5377"/>
                <a:gd name="T87" fmla="*/ 0 h 4906"/>
                <a:gd name="T88" fmla="*/ 5349 w 5377"/>
                <a:gd name="T89" fmla="*/ 2 h 4906"/>
                <a:gd name="T90" fmla="*/ 5357 w 5377"/>
                <a:gd name="T91" fmla="*/ 6 h 4906"/>
                <a:gd name="T92" fmla="*/ 5365 w 5377"/>
                <a:gd name="T93" fmla="*/ 12 h 4906"/>
                <a:gd name="T94" fmla="*/ 5369 w 5377"/>
                <a:gd name="T95" fmla="*/ 20 h 4906"/>
                <a:gd name="T96" fmla="*/ 5373 w 5377"/>
                <a:gd name="T97" fmla="*/ 26 h 4906"/>
                <a:gd name="T98" fmla="*/ 5377 w 5377"/>
                <a:gd name="T99" fmla="*/ 36 h 4906"/>
                <a:gd name="T100" fmla="*/ 5377 w 5377"/>
                <a:gd name="T101" fmla="*/ 44 h 4906"/>
                <a:gd name="T102" fmla="*/ 5377 w 5377"/>
                <a:gd name="T103" fmla="*/ 4860 h 4906"/>
                <a:gd name="T104" fmla="*/ 5377 w 5377"/>
                <a:gd name="T105" fmla="*/ 4860 h 4906"/>
                <a:gd name="T106" fmla="*/ 5377 w 5377"/>
                <a:gd name="T107" fmla="*/ 4870 h 4906"/>
                <a:gd name="T108" fmla="*/ 5373 w 5377"/>
                <a:gd name="T109" fmla="*/ 4878 h 4906"/>
                <a:gd name="T110" fmla="*/ 5369 w 5377"/>
                <a:gd name="T111" fmla="*/ 4886 h 4906"/>
                <a:gd name="T112" fmla="*/ 5365 w 5377"/>
                <a:gd name="T113" fmla="*/ 4892 h 4906"/>
                <a:gd name="T114" fmla="*/ 5357 w 5377"/>
                <a:gd name="T115" fmla="*/ 4898 h 4906"/>
                <a:gd name="T116" fmla="*/ 5349 w 5377"/>
                <a:gd name="T117" fmla="*/ 4902 h 4906"/>
                <a:gd name="T118" fmla="*/ 5341 w 5377"/>
                <a:gd name="T119" fmla="*/ 4904 h 4906"/>
                <a:gd name="T120" fmla="*/ 5331 w 5377"/>
                <a:gd name="T121" fmla="*/ 4906 h 4906"/>
                <a:gd name="T122" fmla="*/ 5331 w 5377"/>
                <a:gd name="T12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7" h="4906">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sp>
          <p:nvSpPr>
            <p:cNvPr id="31" name="Freeform 8">
              <a:extLst>
                <a:ext uri="{FF2B5EF4-FFF2-40B4-BE49-F238E27FC236}">
                  <a16:creationId xmlns:a16="http://schemas.microsoft.com/office/drawing/2014/main" id="{896EFA91-C8B3-4341-8C48-45D349CB55B0}"/>
                </a:ext>
              </a:extLst>
            </p:cNvPr>
            <p:cNvSpPr>
              <a:spLocks/>
            </p:cNvSpPr>
            <p:nvPr/>
          </p:nvSpPr>
          <p:spPr bwMode="auto">
            <a:xfrm>
              <a:off x="4723830" y="1705155"/>
              <a:ext cx="1819860" cy="1820270"/>
            </a:xfrm>
            <a:custGeom>
              <a:avLst/>
              <a:gdLst>
                <a:gd name="T0" fmla="*/ 4393 w 4437"/>
                <a:gd name="T1" fmla="*/ 4438 h 4438"/>
                <a:gd name="T2" fmla="*/ 46 w 4437"/>
                <a:gd name="T3" fmla="*/ 4438 h 4438"/>
                <a:gd name="T4" fmla="*/ 46 w 4437"/>
                <a:gd name="T5" fmla="*/ 4438 h 4438"/>
                <a:gd name="T6" fmla="*/ 36 w 4437"/>
                <a:gd name="T7" fmla="*/ 4436 h 4438"/>
                <a:gd name="T8" fmla="*/ 28 w 4437"/>
                <a:gd name="T9" fmla="*/ 4434 h 4438"/>
                <a:gd name="T10" fmla="*/ 20 w 4437"/>
                <a:gd name="T11" fmla="*/ 4430 h 4438"/>
                <a:gd name="T12" fmla="*/ 14 w 4437"/>
                <a:gd name="T13" fmla="*/ 4424 h 4438"/>
                <a:gd name="T14" fmla="*/ 8 w 4437"/>
                <a:gd name="T15" fmla="*/ 4418 h 4438"/>
                <a:gd name="T16" fmla="*/ 4 w 4437"/>
                <a:gd name="T17" fmla="*/ 4410 h 4438"/>
                <a:gd name="T18" fmla="*/ 0 w 4437"/>
                <a:gd name="T19" fmla="*/ 4402 h 4438"/>
                <a:gd name="T20" fmla="*/ 0 w 4437"/>
                <a:gd name="T21" fmla="*/ 4392 h 4438"/>
                <a:gd name="T22" fmla="*/ 0 w 4437"/>
                <a:gd name="T23" fmla="*/ 46 h 4438"/>
                <a:gd name="T24" fmla="*/ 0 w 4437"/>
                <a:gd name="T25" fmla="*/ 46 h 4438"/>
                <a:gd name="T26" fmla="*/ 0 w 4437"/>
                <a:gd name="T27" fmla="*/ 36 h 4438"/>
                <a:gd name="T28" fmla="*/ 4 w 4437"/>
                <a:gd name="T29" fmla="*/ 28 h 4438"/>
                <a:gd name="T30" fmla="*/ 8 w 4437"/>
                <a:gd name="T31" fmla="*/ 20 h 4438"/>
                <a:gd name="T32" fmla="*/ 14 w 4437"/>
                <a:gd name="T33" fmla="*/ 14 h 4438"/>
                <a:gd name="T34" fmla="*/ 20 w 4437"/>
                <a:gd name="T35" fmla="*/ 8 h 4438"/>
                <a:gd name="T36" fmla="*/ 28 w 4437"/>
                <a:gd name="T37" fmla="*/ 4 h 4438"/>
                <a:gd name="T38" fmla="*/ 36 w 4437"/>
                <a:gd name="T39" fmla="*/ 2 h 4438"/>
                <a:gd name="T40" fmla="*/ 46 w 4437"/>
                <a:gd name="T41" fmla="*/ 0 h 4438"/>
                <a:gd name="T42" fmla="*/ 46 w 4437"/>
                <a:gd name="T43" fmla="*/ 0 h 4438"/>
                <a:gd name="T44" fmla="*/ 54 w 4437"/>
                <a:gd name="T45" fmla="*/ 2 h 4438"/>
                <a:gd name="T46" fmla="*/ 64 w 4437"/>
                <a:gd name="T47" fmla="*/ 4 h 4438"/>
                <a:gd name="T48" fmla="*/ 72 w 4437"/>
                <a:gd name="T49" fmla="*/ 8 h 4438"/>
                <a:gd name="T50" fmla="*/ 78 w 4437"/>
                <a:gd name="T51" fmla="*/ 14 h 4438"/>
                <a:gd name="T52" fmla="*/ 84 w 4437"/>
                <a:gd name="T53" fmla="*/ 20 h 4438"/>
                <a:gd name="T54" fmla="*/ 88 w 4437"/>
                <a:gd name="T55" fmla="*/ 28 h 4438"/>
                <a:gd name="T56" fmla="*/ 90 w 4437"/>
                <a:gd name="T57" fmla="*/ 36 h 4438"/>
                <a:gd name="T58" fmla="*/ 92 w 4437"/>
                <a:gd name="T59" fmla="*/ 46 h 4438"/>
                <a:gd name="T60" fmla="*/ 92 w 4437"/>
                <a:gd name="T61" fmla="*/ 4346 h 4438"/>
                <a:gd name="T62" fmla="*/ 4347 w 4437"/>
                <a:gd name="T63" fmla="*/ 4346 h 4438"/>
                <a:gd name="T64" fmla="*/ 4347 w 4437"/>
                <a:gd name="T65" fmla="*/ 46 h 4438"/>
                <a:gd name="T66" fmla="*/ 4347 w 4437"/>
                <a:gd name="T67" fmla="*/ 46 h 4438"/>
                <a:gd name="T68" fmla="*/ 4347 w 4437"/>
                <a:gd name="T69" fmla="*/ 36 h 4438"/>
                <a:gd name="T70" fmla="*/ 4351 w 4437"/>
                <a:gd name="T71" fmla="*/ 28 h 4438"/>
                <a:gd name="T72" fmla="*/ 4355 w 4437"/>
                <a:gd name="T73" fmla="*/ 20 h 4438"/>
                <a:gd name="T74" fmla="*/ 4361 w 4437"/>
                <a:gd name="T75" fmla="*/ 14 h 4438"/>
                <a:gd name="T76" fmla="*/ 4367 w 4437"/>
                <a:gd name="T77" fmla="*/ 8 h 4438"/>
                <a:gd name="T78" fmla="*/ 4375 w 4437"/>
                <a:gd name="T79" fmla="*/ 4 h 4438"/>
                <a:gd name="T80" fmla="*/ 4383 w 4437"/>
                <a:gd name="T81" fmla="*/ 2 h 4438"/>
                <a:gd name="T82" fmla="*/ 4393 w 4437"/>
                <a:gd name="T83" fmla="*/ 0 h 4438"/>
                <a:gd name="T84" fmla="*/ 4393 w 4437"/>
                <a:gd name="T85" fmla="*/ 0 h 4438"/>
                <a:gd name="T86" fmla="*/ 4401 w 4437"/>
                <a:gd name="T87" fmla="*/ 2 h 4438"/>
                <a:gd name="T88" fmla="*/ 4409 w 4437"/>
                <a:gd name="T89" fmla="*/ 4 h 4438"/>
                <a:gd name="T90" fmla="*/ 4417 w 4437"/>
                <a:gd name="T91" fmla="*/ 8 h 4438"/>
                <a:gd name="T92" fmla="*/ 4425 w 4437"/>
                <a:gd name="T93" fmla="*/ 14 h 4438"/>
                <a:gd name="T94" fmla="*/ 4431 w 4437"/>
                <a:gd name="T95" fmla="*/ 20 h 4438"/>
                <a:gd name="T96" fmla="*/ 4435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5 w 4437"/>
                <a:gd name="T109" fmla="*/ 4410 h 4438"/>
                <a:gd name="T110" fmla="*/ 4431 w 4437"/>
                <a:gd name="T111" fmla="*/ 4418 h 4438"/>
                <a:gd name="T112" fmla="*/ 4425 w 4437"/>
                <a:gd name="T113" fmla="*/ 4424 h 4438"/>
                <a:gd name="T114" fmla="*/ 4417 w 4437"/>
                <a:gd name="T115" fmla="*/ 4430 h 4438"/>
                <a:gd name="T116" fmla="*/ 4409 w 4437"/>
                <a:gd name="T117" fmla="*/ 4434 h 4438"/>
                <a:gd name="T118" fmla="*/ 4401 w 4437"/>
                <a:gd name="T119" fmla="*/ 4436 h 4438"/>
                <a:gd name="T120" fmla="*/ 4393 w 4437"/>
                <a:gd name="T121" fmla="*/ 4438 h 4438"/>
                <a:gd name="T122" fmla="*/ 4393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sp>
          <p:nvSpPr>
            <p:cNvPr id="32" name="Freeform 14">
              <a:extLst>
                <a:ext uri="{FF2B5EF4-FFF2-40B4-BE49-F238E27FC236}">
                  <a16:creationId xmlns:a16="http://schemas.microsoft.com/office/drawing/2014/main" id="{2283EBBC-8A66-1F4F-83F9-065708EE3D35}"/>
                </a:ext>
              </a:extLst>
            </p:cNvPr>
            <p:cNvSpPr>
              <a:spLocks/>
            </p:cNvSpPr>
            <p:nvPr/>
          </p:nvSpPr>
          <p:spPr bwMode="auto">
            <a:xfrm>
              <a:off x="6612595" y="3309683"/>
              <a:ext cx="210820" cy="255937"/>
            </a:xfrm>
            <a:custGeom>
              <a:avLst/>
              <a:gdLst>
                <a:gd name="T0" fmla="*/ 514 w 514"/>
                <a:gd name="T1" fmla="*/ 0 h 624"/>
                <a:gd name="T2" fmla="*/ 256 w 514"/>
                <a:gd name="T3" fmla="*/ 624 h 624"/>
                <a:gd name="T4" fmla="*/ 0 w 514"/>
                <a:gd name="T5" fmla="*/ 0 h 624"/>
                <a:gd name="T6" fmla="*/ 514 w 514"/>
                <a:gd name="T7" fmla="*/ 0 h 624"/>
              </a:gdLst>
              <a:ahLst/>
              <a:cxnLst>
                <a:cxn ang="0">
                  <a:pos x="T0" y="T1"/>
                </a:cxn>
                <a:cxn ang="0">
                  <a:pos x="T2" y="T3"/>
                </a:cxn>
                <a:cxn ang="0">
                  <a:pos x="T4" y="T5"/>
                </a:cxn>
                <a:cxn ang="0">
                  <a:pos x="T6" y="T7"/>
                </a:cxn>
              </a:cxnLst>
              <a:rect l="0" t="0" r="r" b="b"/>
              <a:pathLst>
                <a:path w="514" h="624">
                  <a:moveTo>
                    <a:pt x="514" y="0"/>
                  </a:moveTo>
                  <a:lnTo>
                    <a:pt x="256" y="624"/>
                  </a:lnTo>
                  <a:lnTo>
                    <a:pt x="0" y="0"/>
                  </a:lnTo>
                  <a:lnTo>
                    <a:pt x="5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grpSp>
      <p:grpSp>
        <p:nvGrpSpPr>
          <p:cNvPr id="33" name="Group 32">
            <a:extLst>
              <a:ext uri="{FF2B5EF4-FFF2-40B4-BE49-F238E27FC236}">
                <a16:creationId xmlns:a16="http://schemas.microsoft.com/office/drawing/2014/main" id="{5F80AD6B-B317-F145-9703-0730F0D8D81C}"/>
              </a:ext>
            </a:extLst>
          </p:cNvPr>
          <p:cNvGrpSpPr/>
          <p:nvPr/>
        </p:nvGrpSpPr>
        <p:grpSpPr>
          <a:xfrm>
            <a:off x="442914" y="3034568"/>
            <a:ext cx="1742078" cy="1559735"/>
            <a:chOff x="4531056" y="1513202"/>
            <a:chExt cx="2292359" cy="2052418"/>
          </a:xfrm>
          <a:solidFill>
            <a:schemeClr val="accent4"/>
          </a:solidFill>
        </p:grpSpPr>
        <p:sp>
          <p:nvSpPr>
            <p:cNvPr id="34" name="Freeform 7">
              <a:extLst>
                <a:ext uri="{FF2B5EF4-FFF2-40B4-BE49-F238E27FC236}">
                  <a16:creationId xmlns:a16="http://schemas.microsoft.com/office/drawing/2014/main" id="{716A3D26-E91B-0C4A-9E9C-303F6C1FEAA1}"/>
                </a:ext>
              </a:extLst>
            </p:cNvPr>
            <p:cNvSpPr>
              <a:spLocks/>
            </p:cNvSpPr>
            <p:nvPr/>
          </p:nvSpPr>
          <p:spPr bwMode="auto">
            <a:xfrm>
              <a:off x="4531056" y="1513202"/>
              <a:ext cx="2205406" cy="2012223"/>
            </a:xfrm>
            <a:custGeom>
              <a:avLst/>
              <a:gdLst>
                <a:gd name="T0" fmla="*/ 5331 w 5377"/>
                <a:gd name="T1" fmla="*/ 4906 h 4906"/>
                <a:gd name="T2" fmla="*/ 5331 w 5377"/>
                <a:gd name="T3" fmla="*/ 4906 h 4906"/>
                <a:gd name="T4" fmla="*/ 5323 w 5377"/>
                <a:gd name="T5" fmla="*/ 4904 h 4906"/>
                <a:gd name="T6" fmla="*/ 5315 w 5377"/>
                <a:gd name="T7" fmla="*/ 4902 h 4906"/>
                <a:gd name="T8" fmla="*/ 5307 w 5377"/>
                <a:gd name="T9" fmla="*/ 4898 h 4906"/>
                <a:gd name="T10" fmla="*/ 5299 w 5377"/>
                <a:gd name="T11" fmla="*/ 4892 h 4906"/>
                <a:gd name="T12" fmla="*/ 5293 w 5377"/>
                <a:gd name="T13" fmla="*/ 4886 h 4906"/>
                <a:gd name="T14" fmla="*/ 5289 w 5377"/>
                <a:gd name="T15" fmla="*/ 4878 h 4906"/>
                <a:gd name="T16" fmla="*/ 5287 w 5377"/>
                <a:gd name="T17" fmla="*/ 4870 h 4906"/>
                <a:gd name="T18" fmla="*/ 5287 w 5377"/>
                <a:gd name="T19" fmla="*/ 4860 h 4906"/>
                <a:gd name="T20" fmla="*/ 5287 w 5377"/>
                <a:gd name="T21" fmla="*/ 90 h 4906"/>
                <a:gd name="T22" fmla="*/ 92 w 5377"/>
                <a:gd name="T23" fmla="*/ 90 h 4906"/>
                <a:gd name="T24" fmla="*/ 92 w 5377"/>
                <a:gd name="T25" fmla="*/ 4860 h 4906"/>
                <a:gd name="T26" fmla="*/ 92 w 5377"/>
                <a:gd name="T27" fmla="*/ 4860 h 4906"/>
                <a:gd name="T28" fmla="*/ 90 w 5377"/>
                <a:gd name="T29" fmla="*/ 4870 h 4906"/>
                <a:gd name="T30" fmla="*/ 88 w 5377"/>
                <a:gd name="T31" fmla="*/ 4878 h 4906"/>
                <a:gd name="T32" fmla="*/ 84 w 5377"/>
                <a:gd name="T33" fmla="*/ 4886 h 4906"/>
                <a:gd name="T34" fmla="*/ 78 w 5377"/>
                <a:gd name="T35" fmla="*/ 4892 h 4906"/>
                <a:gd name="T36" fmla="*/ 72 w 5377"/>
                <a:gd name="T37" fmla="*/ 4898 h 4906"/>
                <a:gd name="T38" fmla="*/ 64 w 5377"/>
                <a:gd name="T39" fmla="*/ 4902 h 4906"/>
                <a:gd name="T40" fmla="*/ 56 w 5377"/>
                <a:gd name="T41" fmla="*/ 4904 h 4906"/>
                <a:gd name="T42" fmla="*/ 46 w 5377"/>
                <a:gd name="T43" fmla="*/ 4906 h 4906"/>
                <a:gd name="T44" fmla="*/ 46 w 5377"/>
                <a:gd name="T45" fmla="*/ 4906 h 4906"/>
                <a:gd name="T46" fmla="*/ 36 w 5377"/>
                <a:gd name="T47" fmla="*/ 4904 h 4906"/>
                <a:gd name="T48" fmla="*/ 28 w 5377"/>
                <a:gd name="T49" fmla="*/ 4902 h 4906"/>
                <a:gd name="T50" fmla="*/ 20 w 5377"/>
                <a:gd name="T51" fmla="*/ 4898 h 4906"/>
                <a:gd name="T52" fmla="*/ 14 w 5377"/>
                <a:gd name="T53" fmla="*/ 4892 h 4906"/>
                <a:gd name="T54" fmla="*/ 8 w 5377"/>
                <a:gd name="T55" fmla="*/ 4886 h 4906"/>
                <a:gd name="T56" fmla="*/ 4 w 5377"/>
                <a:gd name="T57" fmla="*/ 4878 h 4906"/>
                <a:gd name="T58" fmla="*/ 2 w 5377"/>
                <a:gd name="T59" fmla="*/ 4870 h 4906"/>
                <a:gd name="T60" fmla="*/ 0 w 5377"/>
                <a:gd name="T61" fmla="*/ 4860 h 4906"/>
                <a:gd name="T62" fmla="*/ 0 w 5377"/>
                <a:gd name="T63" fmla="*/ 44 h 4906"/>
                <a:gd name="T64" fmla="*/ 0 w 5377"/>
                <a:gd name="T65" fmla="*/ 44 h 4906"/>
                <a:gd name="T66" fmla="*/ 2 w 5377"/>
                <a:gd name="T67" fmla="*/ 36 h 4906"/>
                <a:gd name="T68" fmla="*/ 4 w 5377"/>
                <a:gd name="T69" fmla="*/ 26 h 4906"/>
                <a:gd name="T70" fmla="*/ 8 w 5377"/>
                <a:gd name="T71" fmla="*/ 20 h 4906"/>
                <a:gd name="T72" fmla="*/ 14 w 5377"/>
                <a:gd name="T73" fmla="*/ 12 h 4906"/>
                <a:gd name="T74" fmla="*/ 20 w 5377"/>
                <a:gd name="T75" fmla="*/ 6 h 4906"/>
                <a:gd name="T76" fmla="*/ 28 w 5377"/>
                <a:gd name="T77" fmla="*/ 2 h 4906"/>
                <a:gd name="T78" fmla="*/ 36 w 5377"/>
                <a:gd name="T79" fmla="*/ 0 h 4906"/>
                <a:gd name="T80" fmla="*/ 46 w 5377"/>
                <a:gd name="T81" fmla="*/ 0 h 4906"/>
                <a:gd name="T82" fmla="*/ 5331 w 5377"/>
                <a:gd name="T83" fmla="*/ 0 h 4906"/>
                <a:gd name="T84" fmla="*/ 5331 w 5377"/>
                <a:gd name="T85" fmla="*/ 0 h 4906"/>
                <a:gd name="T86" fmla="*/ 5341 w 5377"/>
                <a:gd name="T87" fmla="*/ 0 h 4906"/>
                <a:gd name="T88" fmla="*/ 5349 w 5377"/>
                <a:gd name="T89" fmla="*/ 2 h 4906"/>
                <a:gd name="T90" fmla="*/ 5357 w 5377"/>
                <a:gd name="T91" fmla="*/ 6 h 4906"/>
                <a:gd name="T92" fmla="*/ 5365 w 5377"/>
                <a:gd name="T93" fmla="*/ 12 h 4906"/>
                <a:gd name="T94" fmla="*/ 5369 w 5377"/>
                <a:gd name="T95" fmla="*/ 20 h 4906"/>
                <a:gd name="T96" fmla="*/ 5373 w 5377"/>
                <a:gd name="T97" fmla="*/ 26 h 4906"/>
                <a:gd name="T98" fmla="*/ 5377 w 5377"/>
                <a:gd name="T99" fmla="*/ 36 h 4906"/>
                <a:gd name="T100" fmla="*/ 5377 w 5377"/>
                <a:gd name="T101" fmla="*/ 44 h 4906"/>
                <a:gd name="T102" fmla="*/ 5377 w 5377"/>
                <a:gd name="T103" fmla="*/ 4860 h 4906"/>
                <a:gd name="T104" fmla="*/ 5377 w 5377"/>
                <a:gd name="T105" fmla="*/ 4860 h 4906"/>
                <a:gd name="T106" fmla="*/ 5377 w 5377"/>
                <a:gd name="T107" fmla="*/ 4870 h 4906"/>
                <a:gd name="T108" fmla="*/ 5373 w 5377"/>
                <a:gd name="T109" fmla="*/ 4878 h 4906"/>
                <a:gd name="T110" fmla="*/ 5369 w 5377"/>
                <a:gd name="T111" fmla="*/ 4886 h 4906"/>
                <a:gd name="T112" fmla="*/ 5365 w 5377"/>
                <a:gd name="T113" fmla="*/ 4892 h 4906"/>
                <a:gd name="T114" fmla="*/ 5357 w 5377"/>
                <a:gd name="T115" fmla="*/ 4898 h 4906"/>
                <a:gd name="T116" fmla="*/ 5349 w 5377"/>
                <a:gd name="T117" fmla="*/ 4902 h 4906"/>
                <a:gd name="T118" fmla="*/ 5341 w 5377"/>
                <a:gd name="T119" fmla="*/ 4904 h 4906"/>
                <a:gd name="T120" fmla="*/ 5331 w 5377"/>
                <a:gd name="T121" fmla="*/ 4906 h 4906"/>
                <a:gd name="T122" fmla="*/ 5331 w 5377"/>
                <a:gd name="T12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7" h="4906">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sp>
          <p:nvSpPr>
            <p:cNvPr id="35" name="Freeform 8">
              <a:extLst>
                <a:ext uri="{FF2B5EF4-FFF2-40B4-BE49-F238E27FC236}">
                  <a16:creationId xmlns:a16="http://schemas.microsoft.com/office/drawing/2014/main" id="{937E842F-FCC1-264A-93F5-3824AC824A1B}"/>
                </a:ext>
              </a:extLst>
            </p:cNvPr>
            <p:cNvSpPr>
              <a:spLocks/>
            </p:cNvSpPr>
            <p:nvPr/>
          </p:nvSpPr>
          <p:spPr bwMode="auto">
            <a:xfrm>
              <a:off x="4723830" y="1705155"/>
              <a:ext cx="1819860" cy="1820270"/>
            </a:xfrm>
            <a:custGeom>
              <a:avLst/>
              <a:gdLst>
                <a:gd name="T0" fmla="*/ 4393 w 4437"/>
                <a:gd name="T1" fmla="*/ 4438 h 4438"/>
                <a:gd name="T2" fmla="*/ 46 w 4437"/>
                <a:gd name="T3" fmla="*/ 4438 h 4438"/>
                <a:gd name="T4" fmla="*/ 46 w 4437"/>
                <a:gd name="T5" fmla="*/ 4438 h 4438"/>
                <a:gd name="T6" fmla="*/ 36 w 4437"/>
                <a:gd name="T7" fmla="*/ 4436 h 4438"/>
                <a:gd name="T8" fmla="*/ 28 w 4437"/>
                <a:gd name="T9" fmla="*/ 4434 h 4438"/>
                <a:gd name="T10" fmla="*/ 20 w 4437"/>
                <a:gd name="T11" fmla="*/ 4430 h 4438"/>
                <a:gd name="T12" fmla="*/ 14 w 4437"/>
                <a:gd name="T13" fmla="*/ 4424 h 4438"/>
                <a:gd name="T14" fmla="*/ 8 w 4437"/>
                <a:gd name="T15" fmla="*/ 4418 h 4438"/>
                <a:gd name="T16" fmla="*/ 4 w 4437"/>
                <a:gd name="T17" fmla="*/ 4410 h 4438"/>
                <a:gd name="T18" fmla="*/ 0 w 4437"/>
                <a:gd name="T19" fmla="*/ 4402 h 4438"/>
                <a:gd name="T20" fmla="*/ 0 w 4437"/>
                <a:gd name="T21" fmla="*/ 4392 h 4438"/>
                <a:gd name="T22" fmla="*/ 0 w 4437"/>
                <a:gd name="T23" fmla="*/ 46 h 4438"/>
                <a:gd name="T24" fmla="*/ 0 w 4437"/>
                <a:gd name="T25" fmla="*/ 46 h 4438"/>
                <a:gd name="T26" fmla="*/ 0 w 4437"/>
                <a:gd name="T27" fmla="*/ 36 h 4438"/>
                <a:gd name="T28" fmla="*/ 4 w 4437"/>
                <a:gd name="T29" fmla="*/ 28 h 4438"/>
                <a:gd name="T30" fmla="*/ 8 w 4437"/>
                <a:gd name="T31" fmla="*/ 20 h 4438"/>
                <a:gd name="T32" fmla="*/ 14 w 4437"/>
                <a:gd name="T33" fmla="*/ 14 h 4438"/>
                <a:gd name="T34" fmla="*/ 20 w 4437"/>
                <a:gd name="T35" fmla="*/ 8 h 4438"/>
                <a:gd name="T36" fmla="*/ 28 w 4437"/>
                <a:gd name="T37" fmla="*/ 4 h 4438"/>
                <a:gd name="T38" fmla="*/ 36 w 4437"/>
                <a:gd name="T39" fmla="*/ 2 h 4438"/>
                <a:gd name="T40" fmla="*/ 46 w 4437"/>
                <a:gd name="T41" fmla="*/ 0 h 4438"/>
                <a:gd name="T42" fmla="*/ 46 w 4437"/>
                <a:gd name="T43" fmla="*/ 0 h 4438"/>
                <a:gd name="T44" fmla="*/ 54 w 4437"/>
                <a:gd name="T45" fmla="*/ 2 h 4438"/>
                <a:gd name="T46" fmla="*/ 64 w 4437"/>
                <a:gd name="T47" fmla="*/ 4 h 4438"/>
                <a:gd name="T48" fmla="*/ 72 w 4437"/>
                <a:gd name="T49" fmla="*/ 8 h 4438"/>
                <a:gd name="T50" fmla="*/ 78 w 4437"/>
                <a:gd name="T51" fmla="*/ 14 h 4438"/>
                <a:gd name="T52" fmla="*/ 84 w 4437"/>
                <a:gd name="T53" fmla="*/ 20 h 4438"/>
                <a:gd name="T54" fmla="*/ 88 w 4437"/>
                <a:gd name="T55" fmla="*/ 28 h 4438"/>
                <a:gd name="T56" fmla="*/ 90 w 4437"/>
                <a:gd name="T57" fmla="*/ 36 h 4438"/>
                <a:gd name="T58" fmla="*/ 92 w 4437"/>
                <a:gd name="T59" fmla="*/ 46 h 4438"/>
                <a:gd name="T60" fmla="*/ 92 w 4437"/>
                <a:gd name="T61" fmla="*/ 4346 h 4438"/>
                <a:gd name="T62" fmla="*/ 4347 w 4437"/>
                <a:gd name="T63" fmla="*/ 4346 h 4438"/>
                <a:gd name="T64" fmla="*/ 4347 w 4437"/>
                <a:gd name="T65" fmla="*/ 46 h 4438"/>
                <a:gd name="T66" fmla="*/ 4347 w 4437"/>
                <a:gd name="T67" fmla="*/ 46 h 4438"/>
                <a:gd name="T68" fmla="*/ 4347 w 4437"/>
                <a:gd name="T69" fmla="*/ 36 h 4438"/>
                <a:gd name="T70" fmla="*/ 4351 w 4437"/>
                <a:gd name="T71" fmla="*/ 28 h 4438"/>
                <a:gd name="T72" fmla="*/ 4355 w 4437"/>
                <a:gd name="T73" fmla="*/ 20 h 4438"/>
                <a:gd name="T74" fmla="*/ 4361 w 4437"/>
                <a:gd name="T75" fmla="*/ 14 h 4438"/>
                <a:gd name="T76" fmla="*/ 4367 w 4437"/>
                <a:gd name="T77" fmla="*/ 8 h 4438"/>
                <a:gd name="T78" fmla="*/ 4375 w 4437"/>
                <a:gd name="T79" fmla="*/ 4 h 4438"/>
                <a:gd name="T80" fmla="*/ 4383 w 4437"/>
                <a:gd name="T81" fmla="*/ 2 h 4438"/>
                <a:gd name="T82" fmla="*/ 4393 w 4437"/>
                <a:gd name="T83" fmla="*/ 0 h 4438"/>
                <a:gd name="T84" fmla="*/ 4393 w 4437"/>
                <a:gd name="T85" fmla="*/ 0 h 4438"/>
                <a:gd name="T86" fmla="*/ 4401 w 4437"/>
                <a:gd name="T87" fmla="*/ 2 h 4438"/>
                <a:gd name="T88" fmla="*/ 4409 w 4437"/>
                <a:gd name="T89" fmla="*/ 4 h 4438"/>
                <a:gd name="T90" fmla="*/ 4417 w 4437"/>
                <a:gd name="T91" fmla="*/ 8 h 4438"/>
                <a:gd name="T92" fmla="*/ 4425 w 4437"/>
                <a:gd name="T93" fmla="*/ 14 h 4438"/>
                <a:gd name="T94" fmla="*/ 4431 w 4437"/>
                <a:gd name="T95" fmla="*/ 20 h 4438"/>
                <a:gd name="T96" fmla="*/ 4435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5 w 4437"/>
                <a:gd name="T109" fmla="*/ 4410 h 4438"/>
                <a:gd name="T110" fmla="*/ 4431 w 4437"/>
                <a:gd name="T111" fmla="*/ 4418 h 4438"/>
                <a:gd name="T112" fmla="*/ 4425 w 4437"/>
                <a:gd name="T113" fmla="*/ 4424 h 4438"/>
                <a:gd name="T114" fmla="*/ 4417 w 4437"/>
                <a:gd name="T115" fmla="*/ 4430 h 4438"/>
                <a:gd name="T116" fmla="*/ 4409 w 4437"/>
                <a:gd name="T117" fmla="*/ 4434 h 4438"/>
                <a:gd name="T118" fmla="*/ 4401 w 4437"/>
                <a:gd name="T119" fmla="*/ 4436 h 4438"/>
                <a:gd name="T120" fmla="*/ 4393 w 4437"/>
                <a:gd name="T121" fmla="*/ 4438 h 4438"/>
                <a:gd name="T122" fmla="*/ 4393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sp>
          <p:nvSpPr>
            <p:cNvPr id="36" name="Freeform 14">
              <a:extLst>
                <a:ext uri="{FF2B5EF4-FFF2-40B4-BE49-F238E27FC236}">
                  <a16:creationId xmlns:a16="http://schemas.microsoft.com/office/drawing/2014/main" id="{80F84626-3A0B-DC40-8114-179A91EEE9B2}"/>
                </a:ext>
              </a:extLst>
            </p:cNvPr>
            <p:cNvSpPr>
              <a:spLocks/>
            </p:cNvSpPr>
            <p:nvPr/>
          </p:nvSpPr>
          <p:spPr bwMode="auto">
            <a:xfrm>
              <a:off x="6612595" y="3309683"/>
              <a:ext cx="210820" cy="255937"/>
            </a:xfrm>
            <a:custGeom>
              <a:avLst/>
              <a:gdLst>
                <a:gd name="T0" fmla="*/ 514 w 514"/>
                <a:gd name="T1" fmla="*/ 0 h 624"/>
                <a:gd name="T2" fmla="*/ 256 w 514"/>
                <a:gd name="T3" fmla="*/ 624 h 624"/>
                <a:gd name="T4" fmla="*/ 0 w 514"/>
                <a:gd name="T5" fmla="*/ 0 h 624"/>
                <a:gd name="T6" fmla="*/ 514 w 514"/>
                <a:gd name="T7" fmla="*/ 0 h 624"/>
              </a:gdLst>
              <a:ahLst/>
              <a:cxnLst>
                <a:cxn ang="0">
                  <a:pos x="T0" y="T1"/>
                </a:cxn>
                <a:cxn ang="0">
                  <a:pos x="T2" y="T3"/>
                </a:cxn>
                <a:cxn ang="0">
                  <a:pos x="T4" y="T5"/>
                </a:cxn>
                <a:cxn ang="0">
                  <a:pos x="T6" y="T7"/>
                </a:cxn>
              </a:cxnLst>
              <a:rect l="0" t="0" r="r" b="b"/>
              <a:pathLst>
                <a:path w="514" h="624">
                  <a:moveTo>
                    <a:pt x="514" y="0"/>
                  </a:moveTo>
                  <a:lnTo>
                    <a:pt x="256" y="624"/>
                  </a:lnTo>
                  <a:lnTo>
                    <a:pt x="0" y="0"/>
                  </a:lnTo>
                  <a:lnTo>
                    <a:pt x="5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grpSp>
      <p:grpSp>
        <p:nvGrpSpPr>
          <p:cNvPr id="37" name="Group 36">
            <a:extLst>
              <a:ext uri="{FF2B5EF4-FFF2-40B4-BE49-F238E27FC236}">
                <a16:creationId xmlns:a16="http://schemas.microsoft.com/office/drawing/2014/main" id="{3F5C9655-BA22-EA44-8811-C98D42C8F677}"/>
              </a:ext>
            </a:extLst>
          </p:cNvPr>
          <p:cNvGrpSpPr/>
          <p:nvPr/>
        </p:nvGrpSpPr>
        <p:grpSpPr>
          <a:xfrm>
            <a:off x="442914" y="4792035"/>
            <a:ext cx="1742078" cy="1559735"/>
            <a:chOff x="4531056" y="1513202"/>
            <a:chExt cx="2292359" cy="2052418"/>
          </a:xfrm>
          <a:solidFill>
            <a:schemeClr val="accent6"/>
          </a:solidFill>
        </p:grpSpPr>
        <p:sp>
          <p:nvSpPr>
            <p:cNvPr id="38" name="Freeform 7">
              <a:extLst>
                <a:ext uri="{FF2B5EF4-FFF2-40B4-BE49-F238E27FC236}">
                  <a16:creationId xmlns:a16="http://schemas.microsoft.com/office/drawing/2014/main" id="{4F76F1DF-6F05-FD48-93AB-FF2746CBEA17}"/>
                </a:ext>
              </a:extLst>
            </p:cNvPr>
            <p:cNvSpPr>
              <a:spLocks/>
            </p:cNvSpPr>
            <p:nvPr/>
          </p:nvSpPr>
          <p:spPr bwMode="auto">
            <a:xfrm>
              <a:off x="4531056" y="1513202"/>
              <a:ext cx="2205406" cy="2012223"/>
            </a:xfrm>
            <a:custGeom>
              <a:avLst/>
              <a:gdLst>
                <a:gd name="T0" fmla="*/ 5331 w 5377"/>
                <a:gd name="T1" fmla="*/ 4906 h 4906"/>
                <a:gd name="T2" fmla="*/ 5331 w 5377"/>
                <a:gd name="T3" fmla="*/ 4906 h 4906"/>
                <a:gd name="T4" fmla="*/ 5323 w 5377"/>
                <a:gd name="T5" fmla="*/ 4904 h 4906"/>
                <a:gd name="T6" fmla="*/ 5315 w 5377"/>
                <a:gd name="T7" fmla="*/ 4902 h 4906"/>
                <a:gd name="T8" fmla="*/ 5307 w 5377"/>
                <a:gd name="T9" fmla="*/ 4898 h 4906"/>
                <a:gd name="T10" fmla="*/ 5299 w 5377"/>
                <a:gd name="T11" fmla="*/ 4892 h 4906"/>
                <a:gd name="T12" fmla="*/ 5293 w 5377"/>
                <a:gd name="T13" fmla="*/ 4886 h 4906"/>
                <a:gd name="T14" fmla="*/ 5289 w 5377"/>
                <a:gd name="T15" fmla="*/ 4878 h 4906"/>
                <a:gd name="T16" fmla="*/ 5287 w 5377"/>
                <a:gd name="T17" fmla="*/ 4870 h 4906"/>
                <a:gd name="T18" fmla="*/ 5287 w 5377"/>
                <a:gd name="T19" fmla="*/ 4860 h 4906"/>
                <a:gd name="T20" fmla="*/ 5287 w 5377"/>
                <a:gd name="T21" fmla="*/ 90 h 4906"/>
                <a:gd name="T22" fmla="*/ 92 w 5377"/>
                <a:gd name="T23" fmla="*/ 90 h 4906"/>
                <a:gd name="T24" fmla="*/ 92 w 5377"/>
                <a:gd name="T25" fmla="*/ 4860 h 4906"/>
                <a:gd name="T26" fmla="*/ 92 w 5377"/>
                <a:gd name="T27" fmla="*/ 4860 h 4906"/>
                <a:gd name="T28" fmla="*/ 90 w 5377"/>
                <a:gd name="T29" fmla="*/ 4870 h 4906"/>
                <a:gd name="T30" fmla="*/ 88 w 5377"/>
                <a:gd name="T31" fmla="*/ 4878 h 4906"/>
                <a:gd name="T32" fmla="*/ 84 w 5377"/>
                <a:gd name="T33" fmla="*/ 4886 h 4906"/>
                <a:gd name="T34" fmla="*/ 78 w 5377"/>
                <a:gd name="T35" fmla="*/ 4892 h 4906"/>
                <a:gd name="T36" fmla="*/ 72 w 5377"/>
                <a:gd name="T37" fmla="*/ 4898 h 4906"/>
                <a:gd name="T38" fmla="*/ 64 w 5377"/>
                <a:gd name="T39" fmla="*/ 4902 h 4906"/>
                <a:gd name="T40" fmla="*/ 56 w 5377"/>
                <a:gd name="T41" fmla="*/ 4904 h 4906"/>
                <a:gd name="T42" fmla="*/ 46 w 5377"/>
                <a:gd name="T43" fmla="*/ 4906 h 4906"/>
                <a:gd name="T44" fmla="*/ 46 w 5377"/>
                <a:gd name="T45" fmla="*/ 4906 h 4906"/>
                <a:gd name="T46" fmla="*/ 36 w 5377"/>
                <a:gd name="T47" fmla="*/ 4904 h 4906"/>
                <a:gd name="T48" fmla="*/ 28 w 5377"/>
                <a:gd name="T49" fmla="*/ 4902 h 4906"/>
                <a:gd name="T50" fmla="*/ 20 w 5377"/>
                <a:gd name="T51" fmla="*/ 4898 h 4906"/>
                <a:gd name="T52" fmla="*/ 14 w 5377"/>
                <a:gd name="T53" fmla="*/ 4892 h 4906"/>
                <a:gd name="T54" fmla="*/ 8 w 5377"/>
                <a:gd name="T55" fmla="*/ 4886 h 4906"/>
                <a:gd name="T56" fmla="*/ 4 w 5377"/>
                <a:gd name="T57" fmla="*/ 4878 h 4906"/>
                <a:gd name="T58" fmla="*/ 2 w 5377"/>
                <a:gd name="T59" fmla="*/ 4870 h 4906"/>
                <a:gd name="T60" fmla="*/ 0 w 5377"/>
                <a:gd name="T61" fmla="*/ 4860 h 4906"/>
                <a:gd name="T62" fmla="*/ 0 w 5377"/>
                <a:gd name="T63" fmla="*/ 44 h 4906"/>
                <a:gd name="T64" fmla="*/ 0 w 5377"/>
                <a:gd name="T65" fmla="*/ 44 h 4906"/>
                <a:gd name="T66" fmla="*/ 2 w 5377"/>
                <a:gd name="T67" fmla="*/ 36 h 4906"/>
                <a:gd name="T68" fmla="*/ 4 w 5377"/>
                <a:gd name="T69" fmla="*/ 26 h 4906"/>
                <a:gd name="T70" fmla="*/ 8 w 5377"/>
                <a:gd name="T71" fmla="*/ 20 h 4906"/>
                <a:gd name="T72" fmla="*/ 14 w 5377"/>
                <a:gd name="T73" fmla="*/ 12 h 4906"/>
                <a:gd name="T74" fmla="*/ 20 w 5377"/>
                <a:gd name="T75" fmla="*/ 6 h 4906"/>
                <a:gd name="T76" fmla="*/ 28 w 5377"/>
                <a:gd name="T77" fmla="*/ 2 h 4906"/>
                <a:gd name="T78" fmla="*/ 36 w 5377"/>
                <a:gd name="T79" fmla="*/ 0 h 4906"/>
                <a:gd name="T80" fmla="*/ 46 w 5377"/>
                <a:gd name="T81" fmla="*/ 0 h 4906"/>
                <a:gd name="T82" fmla="*/ 5331 w 5377"/>
                <a:gd name="T83" fmla="*/ 0 h 4906"/>
                <a:gd name="T84" fmla="*/ 5331 w 5377"/>
                <a:gd name="T85" fmla="*/ 0 h 4906"/>
                <a:gd name="T86" fmla="*/ 5341 w 5377"/>
                <a:gd name="T87" fmla="*/ 0 h 4906"/>
                <a:gd name="T88" fmla="*/ 5349 w 5377"/>
                <a:gd name="T89" fmla="*/ 2 h 4906"/>
                <a:gd name="T90" fmla="*/ 5357 w 5377"/>
                <a:gd name="T91" fmla="*/ 6 h 4906"/>
                <a:gd name="T92" fmla="*/ 5365 w 5377"/>
                <a:gd name="T93" fmla="*/ 12 h 4906"/>
                <a:gd name="T94" fmla="*/ 5369 w 5377"/>
                <a:gd name="T95" fmla="*/ 20 h 4906"/>
                <a:gd name="T96" fmla="*/ 5373 w 5377"/>
                <a:gd name="T97" fmla="*/ 26 h 4906"/>
                <a:gd name="T98" fmla="*/ 5377 w 5377"/>
                <a:gd name="T99" fmla="*/ 36 h 4906"/>
                <a:gd name="T100" fmla="*/ 5377 w 5377"/>
                <a:gd name="T101" fmla="*/ 44 h 4906"/>
                <a:gd name="T102" fmla="*/ 5377 w 5377"/>
                <a:gd name="T103" fmla="*/ 4860 h 4906"/>
                <a:gd name="T104" fmla="*/ 5377 w 5377"/>
                <a:gd name="T105" fmla="*/ 4860 h 4906"/>
                <a:gd name="T106" fmla="*/ 5377 w 5377"/>
                <a:gd name="T107" fmla="*/ 4870 h 4906"/>
                <a:gd name="T108" fmla="*/ 5373 w 5377"/>
                <a:gd name="T109" fmla="*/ 4878 h 4906"/>
                <a:gd name="T110" fmla="*/ 5369 w 5377"/>
                <a:gd name="T111" fmla="*/ 4886 h 4906"/>
                <a:gd name="T112" fmla="*/ 5365 w 5377"/>
                <a:gd name="T113" fmla="*/ 4892 h 4906"/>
                <a:gd name="T114" fmla="*/ 5357 w 5377"/>
                <a:gd name="T115" fmla="*/ 4898 h 4906"/>
                <a:gd name="T116" fmla="*/ 5349 w 5377"/>
                <a:gd name="T117" fmla="*/ 4902 h 4906"/>
                <a:gd name="T118" fmla="*/ 5341 w 5377"/>
                <a:gd name="T119" fmla="*/ 4904 h 4906"/>
                <a:gd name="T120" fmla="*/ 5331 w 5377"/>
                <a:gd name="T121" fmla="*/ 4906 h 4906"/>
                <a:gd name="T122" fmla="*/ 5331 w 5377"/>
                <a:gd name="T12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7" h="4906">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sp>
          <p:nvSpPr>
            <p:cNvPr id="39" name="Freeform 8">
              <a:extLst>
                <a:ext uri="{FF2B5EF4-FFF2-40B4-BE49-F238E27FC236}">
                  <a16:creationId xmlns:a16="http://schemas.microsoft.com/office/drawing/2014/main" id="{535F1E8B-DCEE-1B48-BC6C-32D93DC241A6}"/>
                </a:ext>
              </a:extLst>
            </p:cNvPr>
            <p:cNvSpPr>
              <a:spLocks/>
            </p:cNvSpPr>
            <p:nvPr/>
          </p:nvSpPr>
          <p:spPr bwMode="auto">
            <a:xfrm>
              <a:off x="4723830" y="1705155"/>
              <a:ext cx="1819860" cy="1820270"/>
            </a:xfrm>
            <a:custGeom>
              <a:avLst/>
              <a:gdLst>
                <a:gd name="T0" fmla="*/ 4393 w 4437"/>
                <a:gd name="T1" fmla="*/ 4438 h 4438"/>
                <a:gd name="T2" fmla="*/ 46 w 4437"/>
                <a:gd name="T3" fmla="*/ 4438 h 4438"/>
                <a:gd name="T4" fmla="*/ 46 w 4437"/>
                <a:gd name="T5" fmla="*/ 4438 h 4438"/>
                <a:gd name="T6" fmla="*/ 36 w 4437"/>
                <a:gd name="T7" fmla="*/ 4436 h 4438"/>
                <a:gd name="T8" fmla="*/ 28 w 4437"/>
                <a:gd name="T9" fmla="*/ 4434 h 4438"/>
                <a:gd name="T10" fmla="*/ 20 w 4437"/>
                <a:gd name="T11" fmla="*/ 4430 h 4438"/>
                <a:gd name="T12" fmla="*/ 14 w 4437"/>
                <a:gd name="T13" fmla="*/ 4424 h 4438"/>
                <a:gd name="T14" fmla="*/ 8 w 4437"/>
                <a:gd name="T15" fmla="*/ 4418 h 4438"/>
                <a:gd name="T16" fmla="*/ 4 w 4437"/>
                <a:gd name="T17" fmla="*/ 4410 h 4438"/>
                <a:gd name="T18" fmla="*/ 0 w 4437"/>
                <a:gd name="T19" fmla="*/ 4402 h 4438"/>
                <a:gd name="T20" fmla="*/ 0 w 4437"/>
                <a:gd name="T21" fmla="*/ 4392 h 4438"/>
                <a:gd name="T22" fmla="*/ 0 w 4437"/>
                <a:gd name="T23" fmla="*/ 46 h 4438"/>
                <a:gd name="T24" fmla="*/ 0 w 4437"/>
                <a:gd name="T25" fmla="*/ 46 h 4438"/>
                <a:gd name="T26" fmla="*/ 0 w 4437"/>
                <a:gd name="T27" fmla="*/ 36 h 4438"/>
                <a:gd name="T28" fmla="*/ 4 w 4437"/>
                <a:gd name="T29" fmla="*/ 28 h 4438"/>
                <a:gd name="T30" fmla="*/ 8 w 4437"/>
                <a:gd name="T31" fmla="*/ 20 h 4438"/>
                <a:gd name="T32" fmla="*/ 14 w 4437"/>
                <a:gd name="T33" fmla="*/ 14 h 4438"/>
                <a:gd name="T34" fmla="*/ 20 w 4437"/>
                <a:gd name="T35" fmla="*/ 8 h 4438"/>
                <a:gd name="T36" fmla="*/ 28 w 4437"/>
                <a:gd name="T37" fmla="*/ 4 h 4438"/>
                <a:gd name="T38" fmla="*/ 36 w 4437"/>
                <a:gd name="T39" fmla="*/ 2 h 4438"/>
                <a:gd name="T40" fmla="*/ 46 w 4437"/>
                <a:gd name="T41" fmla="*/ 0 h 4438"/>
                <a:gd name="T42" fmla="*/ 46 w 4437"/>
                <a:gd name="T43" fmla="*/ 0 h 4438"/>
                <a:gd name="T44" fmla="*/ 54 w 4437"/>
                <a:gd name="T45" fmla="*/ 2 h 4438"/>
                <a:gd name="T46" fmla="*/ 64 w 4437"/>
                <a:gd name="T47" fmla="*/ 4 h 4438"/>
                <a:gd name="T48" fmla="*/ 72 w 4437"/>
                <a:gd name="T49" fmla="*/ 8 h 4438"/>
                <a:gd name="T50" fmla="*/ 78 w 4437"/>
                <a:gd name="T51" fmla="*/ 14 h 4438"/>
                <a:gd name="T52" fmla="*/ 84 w 4437"/>
                <a:gd name="T53" fmla="*/ 20 h 4438"/>
                <a:gd name="T54" fmla="*/ 88 w 4437"/>
                <a:gd name="T55" fmla="*/ 28 h 4438"/>
                <a:gd name="T56" fmla="*/ 90 w 4437"/>
                <a:gd name="T57" fmla="*/ 36 h 4438"/>
                <a:gd name="T58" fmla="*/ 92 w 4437"/>
                <a:gd name="T59" fmla="*/ 46 h 4438"/>
                <a:gd name="T60" fmla="*/ 92 w 4437"/>
                <a:gd name="T61" fmla="*/ 4346 h 4438"/>
                <a:gd name="T62" fmla="*/ 4347 w 4437"/>
                <a:gd name="T63" fmla="*/ 4346 h 4438"/>
                <a:gd name="T64" fmla="*/ 4347 w 4437"/>
                <a:gd name="T65" fmla="*/ 46 h 4438"/>
                <a:gd name="T66" fmla="*/ 4347 w 4437"/>
                <a:gd name="T67" fmla="*/ 46 h 4438"/>
                <a:gd name="T68" fmla="*/ 4347 w 4437"/>
                <a:gd name="T69" fmla="*/ 36 h 4438"/>
                <a:gd name="T70" fmla="*/ 4351 w 4437"/>
                <a:gd name="T71" fmla="*/ 28 h 4438"/>
                <a:gd name="T72" fmla="*/ 4355 w 4437"/>
                <a:gd name="T73" fmla="*/ 20 h 4438"/>
                <a:gd name="T74" fmla="*/ 4361 w 4437"/>
                <a:gd name="T75" fmla="*/ 14 h 4438"/>
                <a:gd name="T76" fmla="*/ 4367 w 4437"/>
                <a:gd name="T77" fmla="*/ 8 h 4438"/>
                <a:gd name="T78" fmla="*/ 4375 w 4437"/>
                <a:gd name="T79" fmla="*/ 4 h 4438"/>
                <a:gd name="T80" fmla="*/ 4383 w 4437"/>
                <a:gd name="T81" fmla="*/ 2 h 4438"/>
                <a:gd name="T82" fmla="*/ 4393 w 4437"/>
                <a:gd name="T83" fmla="*/ 0 h 4438"/>
                <a:gd name="T84" fmla="*/ 4393 w 4437"/>
                <a:gd name="T85" fmla="*/ 0 h 4438"/>
                <a:gd name="T86" fmla="*/ 4401 w 4437"/>
                <a:gd name="T87" fmla="*/ 2 h 4438"/>
                <a:gd name="T88" fmla="*/ 4409 w 4437"/>
                <a:gd name="T89" fmla="*/ 4 h 4438"/>
                <a:gd name="T90" fmla="*/ 4417 w 4437"/>
                <a:gd name="T91" fmla="*/ 8 h 4438"/>
                <a:gd name="T92" fmla="*/ 4425 w 4437"/>
                <a:gd name="T93" fmla="*/ 14 h 4438"/>
                <a:gd name="T94" fmla="*/ 4431 w 4437"/>
                <a:gd name="T95" fmla="*/ 20 h 4438"/>
                <a:gd name="T96" fmla="*/ 4435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5 w 4437"/>
                <a:gd name="T109" fmla="*/ 4410 h 4438"/>
                <a:gd name="T110" fmla="*/ 4431 w 4437"/>
                <a:gd name="T111" fmla="*/ 4418 h 4438"/>
                <a:gd name="T112" fmla="*/ 4425 w 4437"/>
                <a:gd name="T113" fmla="*/ 4424 h 4438"/>
                <a:gd name="T114" fmla="*/ 4417 w 4437"/>
                <a:gd name="T115" fmla="*/ 4430 h 4438"/>
                <a:gd name="T116" fmla="*/ 4409 w 4437"/>
                <a:gd name="T117" fmla="*/ 4434 h 4438"/>
                <a:gd name="T118" fmla="*/ 4401 w 4437"/>
                <a:gd name="T119" fmla="*/ 4436 h 4438"/>
                <a:gd name="T120" fmla="*/ 4393 w 4437"/>
                <a:gd name="T121" fmla="*/ 4438 h 4438"/>
                <a:gd name="T122" fmla="*/ 4393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sp>
          <p:nvSpPr>
            <p:cNvPr id="40" name="Freeform 14">
              <a:extLst>
                <a:ext uri="{FF2B5EF4-FFF2-40B4-BE49-F238E27FC236}">
                  <a16:creationId xmlns:a16="http://schemas.microsoft.com/office/drawing/2014/main" id="{BEF670E5-88C7-7E4A-94F3-600273E76625}"/>
                </a:ext>
              </a:extLst>
            </p:cNvPr>
            <p:cNvSpPr>
              <a:spLocks/>
            </p:cNvSpPr>
            <p:nvPr/>
          </p:nvSpPr>
          <p:spPr bwMode="auto">
            <a:xfrm>
              <a:off x="6612595" y="3309683"/>
              <a:ext cx="210820" cy="255937"/>
            </a:xfrm>
            <a:custGeom>
              <a:avLst/>
              <a:gdLst>
                <a:gd name="T0" fmla="*/ 514 w 514"/>
                <a:gd name="T1" fmla="*/ 0 h 624"/>
                <a:gd name="T2" fmla="*/ 256 w 514"/>
                <a:gd name="T3" fmla="*/ 624 h 624"/>
                <a:gd name="T4" fmla="*/ 0 w 514"/>
                <a:gd name="T5" fmla="*/ 0 h 624"/>
                <a:gd name="T6" fmla="*/ 514 w 514"/>
                <a:gd name="T7" fmla="*/ 0 h 624"/>
              </a:gdLst>
              <a:ahLst/>
              <a:cxnLst>
                <a:cxn ang="0">
                  <a:pos x="T0" y="T1"/>
                </a:cxn>
                <a:cxn ang="0">
                  <a:pos x="T2" y="T3"/>
                </a:cxn>
                <a:cxn ang="0">
                  <a:pos x="T4" y="T5"/>
                </a:cxn>
                <a:cxn ang="0">
                  <a:pos x="T6" y="T7"/>
                </a:cxn>
              </a:cxnLst>
              <a:rect l="0" t="0" r="r" b="b"/>
              <a:pathLst>
                <a:path w="514" h="624">
                  <a:moveTo>
                    <a:pt x="514" y="0"/>
                  </a:moveTo>
                  <a:lnTo>
                    <a:pt x="256" y="624"/>
                  </a:lnTo>
                  <a:lnTo>
                    <a:pt x="0" y="0"/>
                  </a:lnTo>
                  <a:lnTo>
                    <a:pt x="5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GB" sz="1539"/>
            </a:p>
          </p:txBody>
        </p:sp>
      </p:grpSp>
      <p:sp>
        <p:nvSpPr>
          <p:cNvPr id="5" name="Rectangle 4">
            <a:extLst>
              <a:ext uri="{FF2B5EF4-FFF2-40B4-BE49-F238E27FC236}">
                <a16:creationId xmlns:a16="http://schemas.microsoft.com/office/drawing/2014/main" id="{4B468B02-4533-714F-AE9B-02A2DC6F9957}"/>
              </a:ext>
            </a:extLst>
          </p:cNvPr>
          <p:cNvSpPr/>
          <p:nvPr/>
        </p:nvSpPr>
        <p:spPr>
          <a:xfrm>
            <a:off x="2390078" y="1625938"/>
            <a:ext cx="9359010" cy="646331"/>
          </a:xfrm>
          <a:prstGeom prst="rect">
            <a:avLst/>
          </a:prstGeom>
        </p:spPr>
        <p:txBody>
          <a:bodyPr wrap="square">
            <a:spAutoFit/>
          </a:bodyPr>
          <a:lstStyle/>
          <a:p>
            <a:pPr fontAlgn="base">
              <a:spcBef>
                <a:spcPct val="0"/>
              </a:spcBef>
              <a:spcAft>
                <a:spcPct val="50000"/>
              </a:spcAft>
            </a:pPr>
            <a:r>
              <a:rPr lang="en-US" altLang="en-US" dirty="0"/>
              <a:t>Any person responsible for paying to a non resident…any interest or</a:t>
            </a:r>
            <a:r>
              <a:rPr lang="en-US" altLang="en-US" b="1" dirty="0"/>
              <a:t> </a:t>
            </a:r>
            <a:r>
              <a:rPr lang="en-US" altLang="en-US" b="1" u="sng" dirty="0"/>
              <a:t>any other sum chargeable under the provisions of this Act</a:t>
            </a:r>
            <a:r>
              <a:rPr lang="en-US" altLang="en-US" b="1" dirty="0"/>
              <a:t> </a:t>
            </a:r>
            <a:r>
              <a:rPr lang="en-US" altLang="en-US" dirty="0"/>
              <a:t>shall…deduct income-tax thereon…</a:t>
            </a:r>
          </a:p>
        </p:txBody>
      </p:sp>
      <p:sp>
        <p:nvSpPr>
          <p:cNvPr id="41" name="Rectangle 40">
            <a:extLst>
              <a:ext uri="{FF2B5EF4-FFF2-40B4-BE49-F238E27FC236}">
                <a16:creationId xmlns:a16="http://schemas.microsoft.com/office/drawing/2014/main" id="{0C3D30B5-8C43-ED41-AF60-3CBB02E64CAE}"/>
              </a:ext>
            </a:extLst>
          </p:cNvPr>
          <p:cNvSpPr/>
          <p:nvPr/>
        </p:nvSpPr>
        <p:spPr>
          <a:xfrm>
            <a:off x="2118912" y="3034568"/>
            <a:ext cx="10073088" cy="1365236"/>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42" name="Rectangle 41">
            <a:extLst>
              <a:ext uri="{FF2B5EF4-FFF2-40B4-BE49-F238E27FC236}">
                <a16:creationId xmlns:a16="http://schemas.microsoft.com/office/drawing/2014/main" id="{116939DF-A96F-1340-95D9-102672F80E28}"/>
              </a:ext>
            </a:extLst>
          </p:cNvPr>
          <p:cNvSpPr/>
          <p:nvPr/>
        </p:nvSpPr>
        <p:spPr>
          <a:xfrm>
            <a:off x="2390078" y="3555097"/>
            <a:ext cx="9359010" cy="710451"/>
          </a:xfrm>
          <a:prstGeom prst="rect">
            <a:avLst/>
          </a:prstGeom>
        </p:spPr>
        <p:txBody>
          <a:bodyPr wrap="square">
            <a:spAutoFit/>
          </a:bodyPr>
          <a:lstStyle/>
          <a:p>
            <a:pPr marL="100858" indent="-100858">
              <a:spcAft>
                <a:spcPts val="529"/>
              </a:spcAft>
              <a:buClr>
                <a:schemeClr val="folHlink"/>
              </a:buClr>
            </a:pPr>
            <a:r>
              <a:rPr lang="en-GB" dirty="0"/>
              <a:t>Section 4 gives authority to the Government to charge </a:t>
            </a:r>
          </a:p>
          <a:p>
            <a:pPr marL="100858" indent="-100858">
              <a:spcAft>
                <a:spcPts val="529"/>
              </a:spcAft>
              <a:buClr>
                <a:schemeClr val="folHlink"/>
              </a:buClr>
            </a:pPr>
            <a:r>
              <a:rPr lang="en-GB" dirty="0"/>
              <a:t>Income-tax</a:t>
            </a:r>
          </a:p>
        </p:txBody>
      </p:sp>
      <p:sp>
        <p:nvSpPr>
          <p:cNvPr id="43" name="Rectangle 42">
            <a:extLst>
              <a:ext uri="{FF2B5EF4-FFF2-40B4-BE49-F238E27FC236}">
                <a16:creationId xmlns:a16="http://schemas.microsoft.com/office/drawing/2014/main" id="{FDB92584-FCA5-0C42-912F-7B39484EFE3F}"/>
              </a:ext>
            </a:extLst>
          </p:cNvPr>
          <p:cNvSpPr/>
          <p:nvPr/>
        </p:nvSpPr>
        <p:spPr>
          <a:xfrm>
            <a:off x="2118912" y="4785309"/>
            <a:ext cx="10073088" cy="1365236"/>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44" name="Rectangle 43">
            <a:extLst>
              <a:ext uri="{FF2B5EF4-FFF2-40B4-BE49-F238E27FC236}">
                <a16:creationId xmlns:a16="http://schemas.microsoft.com/office/drawing/2014/main" id="{49F2992C-DC64-CA4C-809F-3DB9E17945C4}"/>
              </a:ext>
            </a:extLst>
          </p:cNvPr>
          <p:cNvSpPr/>
          <p:nvPr/>
        </p:nvSpPr>
        <p:spPr>
          <a:xfrm>
            <a:off x="2390078" y="5283536"/>
            <a:ext cx="9359010" cy="710451"/>
          </a:xfrm>
          <a:prstGeom prst="rect">
            <a:avLst/>
          </a:prstGeom>
        </p:spPr>
        <p:txBody>
          <a:bodyPr wrap="square">
            <a:spAutoFit/>
          </a:bodyPr>
          <a:lstStyle/>
          <a:p>
            <a:pPr marL="285750" indent="-285750">
              <a:spcAft>
                <a:spcPts val="480"/>
              </a:spcAft>
              <a:buFont typeface="Arial" panose="020B0604020202020204" pitchFamily="34" charset="0"/>
              <a:buChar char="•"/>
            </a:pPr>
            <a:r>
              <a:rPr lang="en-US" altLang="en-US" dirty="0"/>
              <a:t>Income received or deemed to be received in India</a:t>
            </a:r>
          </a:p>
          <a:p>
            <a:pPr marL="285750" indent="-285750">
              <a:spcAft>
                <a:spcPts val="480"/>
              </a:spcAft>
              <a:buFont typeface="Arial" panose="020B0604020202020204" pitchFamily="34" charset="0"/>
              <a:buChar char="•"/>
            </a:pPr>
            <a:r>
              <a:rPr lang="en-US" altLang="en-US" dirty="0"/>
              <a:t>Income accrues or arises or </a:t>
            </a:r>
            <a:r>
              <a:rPr lang="en-US" altLang="en-US" b="1" u="sng" dirty="0"/>
              <a:t>deemed to accrue or arise</a:t>
            </a:r>
            <a:r>
              <a:rPr lang="en-US" altLang="en-US" dirty="0"/>
              <a:t> in India</a:t>
            </a:r>
          </a:p>
        </p:txBody>
      </p:sp>
      <p:sp>
        <p:nvSpPr>
          <p:cNvPr id="45" name="Rectangle 44">
            <a:extLst>
              <a:ext uri="{FF2B5EF4-FFF2-40B4-BE49-F238E27FC236}">
                <a16:creationId xmlns:a16="http://schemas.microsoft.com/office/drawing/2014/main" id="{D14B5F85-AB1E-9744-8B1A-DBF6F2F0E898}"/>
              </a:ext>
            </a:extLst>
          </p:cNvPr>
          <p:cNvSpPr/>
          <p:nvPr/>
        </p:nvSpPr>
        <p:spPr>
          <a:xfrm>
            <a:off x="2379410" y="3198938"/>
            <a:ext cx="4155204" cy="369332"/>
          </a:xfrm>
          <a:prstGeom prst="rect">
            <a:avLst/>
          </a:prstGeom>
        </p:spPr>
        <p:txBody>
          <a:bodyPr wrap="square">
            <a:spAutoFit/>
          </a:bodyPr>
          <a:lstStyle/>
          <a:p>
            <a:pPr>
              <a:spcBef>
                <a:spcPct val="30000"/>
              </a:spcBef>
              <a:buClr>
                <a:schemeClr val="folHlink"/>
              </a:buClr>
            </a:pPr>
            <a:r>
              <a:rPr lang="en-GB" b="1" dirty="0">
                <a:solidFill>
                  <a:schemeClr val="accent4"/>
                </a:solidFill>
              </a:rPr>
              <a:t>Charging Section - Section 4</a:t>
            </a:r>
          </a:p>
        </p:txBody>
      </p:sp>
      <p:sp>
        <p:nvSpPr>
          <p:cNvPr id="46" name="Rectangle 45">
            <a:extLst>
              <a:ext uri="{FF2B5EF4-FFF2-40B4-BE49-F238E27FC236}">
                <a16:creationId xmlns:a16="http://schemas.microsoft.com/office/drawing/2014/main" id="{670BB687-3CE1-4647-92A1-87C7247CC17D}"/>
              </a:ext>
            </a:extLst>
          </p:cNvPr>
          <p:cNvSpPr/>
          <p:nvPr/>
        </p:nvSpPr>
        <p:spPr>
          <a:xfrm>
            <a:off x="2390078" y="4955771"/>
            <a:ext cx="6492665" cy="369332"/>
          </a:xfrm>
          <a:prstGeom prst="rect">
            <a:avLst/>
          </a:prstGeom>
        </p:spPr>
        <p:txBody>
          <a:bodyPr wrap="square">
            <a:spAutoFit/>
          </a:bodyPr>
          <a:lstStyle/>
          <a:p>
            <a:pPr>
              <a:spcBef>
                <a:spcPct val="30000"/>
              </a:spcBef>
            </a:pPr>
            <a:r>
              <a:rPr lang="en-GB" b="1" dirty="0"/>
              <a:t>Scope of Total Income of Non-Resident (NR) - Section 5</a:t>
            </a:r>
          </a:p>
        </p:txBody>
      </p:sp>
      <p:sp>
        <p:nvSpPr>
          <p:cNvPr id="47" name="Rectangle 46">
            <a:extLst>
              <a:ext uri="{FF2B5EF4-FFF2-40B4-BE49-F238E27FC236}">
                <a16:creationId xmlns:a16="http://schemas.microsoft.com/office/drawing/2014/main" id="{D88486D2-E17E-4544-9370-701BA2A9EBF3}"/>
              </a:ext>
            </a:extLst>
          </p:cNvPr>
          <p:cNvSpPr/>
          <p:nvPr/>
        </p:nvSpPr>
        <p:spPr>
          <a:xfrm>
            <a:off x="2379410" y="1358987"/>
            <a:ext cx="4155204" cy="369332"/>
          </a:xfrm>
          <a:prstGeom prst="rect">
            <a:avLst/>
          </a:prstGeom>
        </p:spPr>
        <p:txBody>
          <a:bodyPr wrap="square">
            <a:spAutoFit/>
          </a:bodyPr>
          <a:lstStyle/>
          <a:p>
            <a:pPr>
              <a:spcBef>
                <a:spcPct val="30000"/>
              </a:spcBef>
            </a:pPr>
            <a:r>
              <a:rPr lang="en-GB" b="1" dirty="0">
                <a:solidFill>
                  <a:schemeClr val="accent3"/>
                </a:solidFill>
              </a:rPr>
              <a:t>Section 195</a:t>
            </a:r>
          </a:p>
        </p:txBody>
      </p:sp>
      <p:sp>
        <p:nvSpPr>
          <p:cNvPr id="48" name="Freeform 9">
            <a:extLst>
              <a:ext uri="{FF2B5EF4-FFF2-40B4-BE49-F238E27FC236}">
                <a16:creationId xmlns:a16="http://schemas.microsoft.com/office/drawing/2014/main" id="{DCCD7733-7C1F-C849-BA2F-8C1FE61C6091}"/>
              </a:ext>
            </a:extLst>
          </p:cNvPr>
          <p:cNvSpPr>
            <a:spLocks noChangeAspect="1" noEditPoints="1"/>
          </p:cNvSpPr>
          <p:nvPr/>
        </p:nvSpPr>
        <p:spPr bwMode="auto">
          <a:xfrm>
            <a:off x="880169" y="1584507"/>
            <a:ext cx="801488" cy="803518"/>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en-US" sz="800">
              <a:solidFill>
                <a:schemeClr val="accent1"/>
              </a:solidFill>
            </a:endParaRPr>
          </a:p>
        </p:txBody>
      </p:sp>
      <p:sp>
        <p:nvSpPr>
          <p:cNvPr id="49" name="Freeform 31">
            <a:extLst>
              <a:ext uri="{FF2B5EF4-FFF2-40B4-BE49-F238E27FC236}">
                <a16:creationId xmlns:a16="http://schemas.microsoft.com/office/drawing/2014/main" id="{542C808C-A85F-3C4B-9EE1-8FE51475903A}"/>
              </a:ext>
            </a:extLst>
          </p:cNvPr>
          <p:cNvSpPr>
            <a:spLocks noChangeAspect="1" noEditPoints="1"/>
          </p:cNvSpPr>
          <p:nvPr/>
        </p:nvSpPr>
        <p:spPr bwMode="auto">
          <a:xfrm>
            <a:off x="880169" y="3405463"/>
            <a:ext cx="787398" cy="787398"/>
          </a:xfrm>
          <a:custGeom>
            <a:avLst/>
            <a:gdLst>
              <a:gd name="T0" fmla="*/ 0 w 346"/>
              <a:gd name="T1" fmla="*/ 346 h 346"/>
              <a:gd name="T2" fmla="*/ 346 w 346"/>
              <a:gd name="T3" fmla="*/ 295 h 346"/>
              <a:gd name="T4" fmla="*/ 346 w 346"/>
              <a:gd name="T5" fmla="*/ 166 h 346"/>
              <a:gd name="T6" fmla="*/ 346 w 346"/>
              <a:gd name="T7" fmla="*/ 82 h 346"/>
              <a:gd name="T8" fmla="*/ 346 w 346"/>
              <a:gd name="T9" fmla="*/ 0 h 346"/>
              <a:gd name="T10" fmla="*/ 42 w 346"/>
              <a:gd name="T11" fmla="*/ 181 h 346"/>
              <a:gd name="T12" fmla="*/ 14 w 346"/>
              <a:gd name="T13" fmla="*/ 304 h 346"/>
              <a:gd name="T14" fmla="*/ 14 w 346"/>
              <a:gd name="T15" fmla="*/ 304 h 346"/>
              <a:gd name="T16" fmla="*/ 331 w 346"/>
              <a:gd name="T17" fmla="*/ 331 h 346"/>
              <a:gd name="T18" fmla="*/ 289 w 346"/>
              <a:gd name="T19" fmla="*/ 331 h 346"/>
              <a:gd name="T20" fmla="*/ 14 w 346"/>
              <a:gd name="T21" fmla="*/ 254 h 346"/>
              <a:gd name="T22" fmla="*/ 289 w 346"/>
              <a:gd name="T23" fmla="*/ 181 h 346"/>
              <a:gd name="T24" fmla="*/ 331 w 346"/>
              <a:gd name="T25" fmla="*/ 289 h 346"/>
              <a:gd name="T26" fmla="*/ 331 w 346"/>
              <a:gd name="T27" fmla="*/ 181 h 346"/>
              <a:gd name="T28" fmla="*/ 14 w 346"/>
              <a:gd name="T29" fmla="*/ 166 h 346"/>
              <a:gd name="T30" fmla="*/ 331 w 346"/>
              <a:gd name="T31" fmla="*/ 137 h 346"/>
              <a:gd name="T32" fmla="*/ 14 w 346"/>
              <a:gd name="T33" fmla="*/ 123 h 346"/>
              <a:gd name="T34" fmla="*/ 331 w 346"/>
              <a:gd name="T35" fmla="*/ 123 h 346"/>
              <a:gd name="T36" fmla="*/ 14 w 346"/>
              <a:gd name="T37" fmla="*/ 55 h 346"/>
              <a:gd name="T38" fmla="*/ 14 w 346"/>
              <a:gd name="T39" fmla="*/ 82 h 346"/>
              <a:gd name="T40" fmla="*/ 331 w 346"/>
              <a:gd name="T41" fmla="*/ 14 h 346"/>
              <a:gd name="T42" fmla="*/ 173 w 346"/>
              <a:gd name="T43" fmla="*/ 206 h 346"/>
              <a:gd name="T44" fmla="*/ 223 w 346"/>
              <a:gd name="T45" fmla="*/ 256 h 346"/>
              <a:gd name="T46" fmla="*/ 137 w 346"/>
              <a:gd name="T47" fmla="*/ 256 h 346"/>
              <a:gd name="T48" fmla="*/ 173 w 346"/>
              <a:gd name="T49" fmla="*/ 292 h 346"/>
              <a:gd name="T50" fmla="*/ 178 w 346"/>
              <a:gd name="T51" fmla="*/ 251 h 346"/>
              <a:gd name="T52" fmla="*/ 175 w 346"/>
              <a:gd name="T53" fmla="*/ 241 h 346"/>
              <a:gd name="T54" fmla="*/ 187 w 346"/>
              <a:gd name="T55" fmla="*/ 246 h 346"/>
              <a:gd name="T56" fmla="*/ 180 w 346"/>
              <a:gd name="T57" fmla="*/ 235 h 346"/>
              <a:gd name="T58" fmla="*/ 172 w 346"/>
              <a:gd name="T59" fmla="*/ 230 h 346"/>
              <a:gd name="T60" fmla="*/ 163 w 346"/>
              <a:gd name="T61" fmla="*/ 238 h 346"/>
              <a:gd name="T62" fmla="*/ 161 w 346"/>
              <a:gd name="T63" fmla="*/ 250 h 346"/>
              <a:gd name="T64" fmla="*/ 170 w 346"/>
              <a:gd name="T65" fmla="*/ 257 h 346"/>
              <a:gd name="T66" fmla="*/ 172 w 346"/>
              <a:gd name="T67" fmla="*/ 268 h 346"/>
              <a:gd name="T68" fmla="*/ 159 w 346"/>
              <a:gd name="T69" fmla="*/ 261 h 346"/>
              <a:gd name="T70" fmla="*/ 172 w 346"/>
              <a:gd name="T71" fmla="*/ 279 h 346"/>
              <a:gd name="T72" fmla="*/ 182 w 346"/>
              <a:gd name="T73" fmla="*/ 273 h 346"/>
              <a:gd name="T74" fmla="*/ 189 w 346"/>
              <a:gd name="T75" fmla="*/ 263 h 346"/>
              <a:gd name="T76" fmla="*/ 172 w 346"/>
              <a:gd name="T77" fmla="*/ 249 h 346"/>
              <a:gd name="T78" fmla="*/ 168 w 346"/>
              <a:gd name="T79" fmla="*/ 243 h 346"/>
              <a:gd name="T80" fmla="*/ 172 w 346"/>
              <a:gd name="T81" fmla="*/ 241 h 346"/>
              <a:gd name="T82" fmla="*/ 179 w 346"/>
              <a:gd name="T83" fmla="*/ 267 h 346"/>
              <a:gd name="T84" fmla="*/ 175 w 346"/>
              <a:gd name="T85" fmla="*/ 258 h 346"/>
              <a:gd name="T86" fmla="*/ 180 w 346"/>
              <a:gd name="T87" fmla="*/ 26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346">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chemeClr val="accent4"/>
          </a:solidFill>
          <a:ln>
            <a:noFill/>
          </a:ln>
          <a:extLst/>
        </p:spPr>
        <p:txBody>
          <a:bodyPr vert="horz" wrap="square" lIns="68580" tIns="34290" rIns="68580" bIns="34290" numCol="1" anchor="t" anchorCtr="0" compatLnSpc="1">
            <a:prstTxWarp prst="textNoShape">
              <a:avLst/>
            </a:prstTxWarp>
          </a:bodyPr>
          <a:lstStyle/>
          <a:p>
            <a:endParaRPr lang="en-US" sz="800">
              <a:solidFill>
                <a:schemeClr val="accent1"/>
              </a:solidFill>
            </a:endParaRPr>
          </a:p>
        </p:txBody>
      </p:sp>
      <p:grpSp>
        <p:nvGrpSpPr>
          <p:cNvPr id="50" name="Group 49">
            <a:extLst>
              <a:ext uri="{FF2B5EF4-FFF2-40B4-BE49-F238E27FC236}">
                <a16:creationId xmlns:a16="http://schemas.microsoft.com/office/drawing/2014/main" id="{E64BC0C3-422D-DD47-A910-4B18F560486B}"/>
              </a:ext>
            </a:extLst>
          </p:cNvPr>
          <p:cNvGrpSpPr/>
          <p:nvPr/>
        </p:nvGrpSpPr>
        <p:grpSpPr>
          <a:xfrm>
            <a:off x="878750" y="5166644"/>
            <a:ext cx="788818" cy="788830"/>
            <a:chOff x="5169795" y="2413090"/>
            <a:chExt cx="206140" cy="206143"/>
          </a:xfrm>
          <a:solidFill>
            <a:schemeClr val="accent6"/>
          </a:solidFill>
        </p:grpSpPr>
        <p:sp>
          <p:nvSpPr>
            <p:cNvPr id="51" name="Freeform 118">
              <a:extLst>
                <a:ext uri="{FF2B5EF4-FFF2-40B4-BE49-F238E27FC236}">
                  <a16:creationId xmlns:a16="http://schemas.microsoft.com/office/drawing/2014/main" id="{B2B2B8F0-A0D3-D642-80A2-1602CA69FC39}"/>
                </a:ext>
              </a:extLst>
            </p:cNvPr>
            <p:cNvSpPr>
              <a:spLocks noEditPoints="1"/>
            </p:cNvSpPr>
            <p:nvPr/>
          </p:nvSpPr>
          <p:spPr bwMode="auto">
            <a:xfrm>
              <a:off x="5169795" y="2426389"/>
              <a:ext cx="206140" cy="192841"/>
            </a:xfrm>
            <a:custGeom>
              <a:avLst/>
              <a:gdLst>
                <a:gd name="T0" fmla="*/ 127 w 192"/>
                <a:gd name="T1" fmla="*/ 0 h 180"/>
                <a:gd name="T2" fmla="*/ 127 w 192"/>
                <a:gd name="T3" fmla="*/ 8 h 180"/>
                <a:gd name="T4" fmla="*/ 184 w 192"/>
                <a:gd name="T5" fmla="*/ 8 h 180"/>
                <a:gd name="T6" fmla="*/ 184 w 192"/>
                <a:gd name="T7" fmla="*/ 85 h 180"/>
                <a:gd name="T8" fmla="*/ 151 w 192"/>
                <a:gd name="T9" fmla="*/ 85 h 180"/>
                <a:gd name="T10" fmla="*/ 94 w 192"/>
                <a:gd name="T11" fmla="*/ 32 h 180"/>
                <a:gd name="T12" fmla="*/ 37 w 192"/>
                <a:gd name="T13" fmla="*/ 85 h 180"/>
                <a:gd name="T14" fmla="*/ 8 w 192"/>
                <a:gd name="T15" fmla="*/ 85 h 180"/>
                <a:gd name="T16" fmla="*/ 8 w 192"/>
                <a:gd name="T17" fmla="*/ 8 h 180"/>
                <a:gd name="T18" fmla="*/ 65 w 192"/>
                <a:gd name="T19" fmla="*/ 8 h 180"/>
                <a:gd name="T20" fmla="*/ 65 w 192"/>
                <a:gd name="T21" fmla="*/ 0 h 180"/>
                <a:gd name="T22" fmla="*/ 0 w 192"/>
                <a:gd name="T23" fmla="*/ 0 h 180"/>
                <a:gd name="T24" fmla="*/ 0 w 192"/>
                <a:gd name="T25" fmla="*/ 180 h 180"/>
                <a:gd name="T26" fmla="*/ 65 w 192"/>
                <a:gd name="T27" fmla="*/ 180 h 180"/>
                <a:gd name="T28" fmla="*/ 65 w 192"/>
                <a:gd name="T29" fmla="*/ 171 h 180"/>
                <a:gd name="T30" fmla="*/ 8 w 192"/>
                <a:gd name="T31" fmla="*/ 171 h 180"/>
                <a:gd name="T32" fmla="*/ 8 w 192"/>
                <a:gd name="T33" fmla="*/ 93 h 180"/>
                <a:gd name="T34" fmla="*/ 37 w 192"/>
                <a:gd name="T35" fmla="*/ 93 h 180"/>
                <a:gd name="T36" fmla="*/ 94 w 192"/>
                <a:gd name="T37" fmla="*/ 146 h 180"/>
                <a:gd name="T38" fmla="*/ 151 w 192"/>
                <a:gd name="T39" fmla="*/ 93 h 180"/>
                <a:gd name="T40" fmla="*/ 184 w 192"/>
                <a:gd name="T41" fmla="*/ 93 h 180"/>
                <a:gd name="T42" fmla="*/ 184 w 192"/>
                <a:gd name="T43" fmla="*/ 171 h 180"/>
                <a:gd name="T44" fmla="*/ 127 w 192"/>
                <a:gd name="T45" fmla="*/ 171 h 180"/>
                <a:gd name="T46" fmla="*/ 127 w 192"/>
                <a:gd name="T47" fmla="*/ 180 h 180"/>
                <a:gd name="T48" fmla="*/ 192 w 192"/>
                <a:gd name="T49" fmla="*/ 180 h 180"/>
                <a:gd name="T50" fmla="*/ 192 w 192"/>
                <a:gd name="T51" fmla="*/ 0 h 180"/>
                <a:gd name="T52" fmla="*/ 127 w 192"/>
                <a:gd name="T53" fmla="*/ 0 h 180"/>
                <a:gd name="T54" fmla="*/ 94 w 192"/>
                <a:gd name="T55" fmla="*/ 138 h 180"/>
                <a:gd name="T56" fmla="*/ 45 w 192"/>
                <a:gd name="T57" fmla="*/ 89 h 180"/>
                <a:gd name="T58" fmla="*/ 94 w 192"/>
                <a:gd name="T59" fmla="*/ 40 h 180"/>
                <a:gd name="T60" fmla="*/ 143 w 192"/>
                <a:gd name="T61" fmla="*/ 89 h 180"/>
                <a:gd name="T62" fmla="*/ 94 w 192"/>
                <a:gd name="T63" fmla="*/ 13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80">
                  <a:moveTo>
                    <a:pt x="127" y="0"/>
                  </a:moveTo>
                  <a:cubicBezTo>
                    <a:pt x="127" y="8"/>
                    <a:pt x="127" y="8"/>
                    <a:pt x="127" y="8"/>
                  </a:cubicBezTo>
                  <a:cubicBezTo>
                    <a:pt x="184" y="8"/>
                    <a:pt x="184" y="8"/>
                    <a:pt x="184" y="8"/>
                  </a:cubicBezTo>
                  <a:cubicBezTo>
                    <a:pt x="184" y="85"/>
                    <a:pt x="184" y="85"/>
                    <a:pt x="184" y="85"/>
                  </a:cubicBezTo>
                  <a:cubicBezTo>
                    <a:pt x="151" y="85"/>
                    <a:pt x="151" y="85"/>
                    <a:pt x="151" y="85"/>
                  </a:cubicBezTo>
                  <a:cubicBezTo>
                    <a:pt x="149" y="55"/>
                    <a:pt x="125" y="32"/>
                    <a:pt x="94" y="32"/>
                  </a:cubicBezTo>
                  <a:cubicBezTo>
                    <a:pt x="64" y="32"/>
                    <a:pt x="39" y="55"/>
                    <a:pt x="37" y="85"/>
                  </a:cubicBezTo>
                  <a:cubicBezTo>
                    <a:pt x="8" y="85"/>
                    <a:pt x="8" y="85"/>
                    <a:pt x="8" y="85"/>
                  </a:cubicBezTo>
                  <a:cubicBezTo>
                    <a:pt x="8" y="8"/>
                    <a:pt x="8" y="8"/>
                    <a:pt x="8" y="8"/>
                  </a:cubicBezTo>
                  <a:cubicBezTo>
                    <a:pt x="65" y="8"/>
                    <a:pt x="65" y="8"/>
                    <a:pt x="65" y="8"/>
                  </a:cubicBezTo>
                  <a:cubicBezTo>
                    <a:pt x="65" y="0"/>
                    <a:pt x="65" y="0"/>
                    <a:pt x="65" y="0"/>
                  </a:cubicBezTo>
                  <a:cubicBezTo>
                    <a:pt x="0" y="0"/>
                    <a:pt x="0" y="0"/>
                    <a:pt x="0" y="0"/>
                  </a:cubicBezTo>
                  <a:cubicBezTo>
                    <a:pt x="0" y="180"/>
                    <a:pt x="0" y="180"/>
                    <a:pt x="0" y="180"/>
                  </a:cubicBezTo>
                  <a:cubicBezTo>
                    <a:pt x="65" y="180"/>
                    <a:pt x="65" y="180"/>
                    <a:pt x="65" y="180"/>
                  </a:cubicBezTo>
                  <a:cubicBezTo>
                    <a:pt x="65" y="171"/>
                    <a:pt x="65" y="171"/>
                    <a:pt x="65" y="171"/>
                  </a:cubicBezTo>
                  <a:cubicBezTo>
                    <a:pt x="8" y="171"/>
                    <a:pt x="8" y="171"/>
                    <a:pt x="8" y="171"/>
                  </a:cubicBezTo>
                  <a:cubicBezTo>
                    <a:pt x="8" y="93"/>
                    <a:pt x="8" y="93"/>
                    <a:pt x="8" y="93"/>
                  </a:cubicBezTo>
                  <a:cubicBezTo>
                    <a:pt x="37" y="93"/>
                    <a:pt x="37" y="93"/>
                    <a:pt x="37" y="93"/>
                  </a:cubicBezTo>
                  <a:cubicBezTo>
                    <a:pt x="39" y="123"/>
                    <a:pt x="64" y="146"/>
                    <a:pt x="94" y="146"/>
                  </a:cubicBezTo>
                  <a:cubicBezTo>
                    <a:pt x="125" y="146"/>
                    <a:pt x="149" y="123"/>
                    <a:pt x="151" y="93"/>
                  </a:cubicBezTo>
                  <a:cubicBezTo>
                    <a:pt x="184" y="93"/>
                    <a:pt x="184" y="93"/>
                    <a:pt x="184" y="93"/>
                  </a:cubicBezTo>
                  <a:cubicBezTo>
                    <a:pt x="184" y="171"/>
                    <a:pt x="184" y="171"/>
                    <a:pt x="184" y="171"/>
                  </a:cubicBezTo>
                  <a:cubicBezTo>
                    <a:pt x="127" y="171"/>
                    <a:pt x="127" y="171"/>
                    <a:pt x="127" y="171"/>
                  </a:cubicBezTo>
                  <a:cubicBezTo>
                    <a:pt x="127" y="180"/>
                    <a:pt x="127" y="180"/>
                    <a:pt x="127" y="180"/>
                  </a:cubicBezTo>
                  <a:cubicBezTo>
                    <a:pt x="192" y="180"/>
                    <a:pt x="192" y="180"/>
                    <a:pt x="192" y="180"/>
                  </a:cubicBezTo>
                  <a:cubicBezTo>
                    <a:pt x="192" y="0"/>
                    <a:pt x="192" y="0"/>
                    <a:pt x="192" y="0"/>
                  </a:cubicBezTo>
                  <a:lnTo>
                    <a:pt x="127" y="0"/>
                  </a:lnTo>
                  <a:close/>
                  <a:moveTo>
                    <a:pt x="94" y="138"/>
                  </a:moveTo>
                  <a:cubicBezTo>
                    <a:pt x="67" y="138"/>
                    <a:pt x="45" y="116"/>
                    <a:pt x="45" y="89"/>
                  </a:cubicBezTo>
                  <a:cubicBezTo>
                    <a:pt x="45" y="62"/>
                    <a:pt x="67" y="40"/>
                    <a:pt x="94" y="40"/>
                  </a:cubicBezTo>
                  <a:cubicBezTo>
                    <a:pt x="121" y="40"/>
                    <a:pt x="143" y="62"/>
                    <a:pt x="143" y="89"/>
                  </a:cubicBezTo>
                  <a:cubicBezTo>
                    <a:pt x="143" y="116"/>
                    <a:pt x="121" y="138"/>
                    <a:pt x="94"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2" name="Rectangle 119">
              <a:extLst>
                <a:ext uri="{FF2B5EF4-FFF2-40B4-BE49-F238E27FC236}">
                  <a16:creationId xmlns:a16="http://schemas.microsoft.com/office/drawing/2014/main" id="{0BFF7E95-F771-F44B-8E88-250B0025B622}"/>
                </a:ext>
              </a:extLst>
            </p:cNvPr>
            <p:cNvSpPr>
              <a:spLocks noChangeArrowheads="1"/>
            </p:cNvSpPr>
            <p:nvPr/>
          </p:nvSpPr>
          <p:spPr bwMode="auto">
            <a:xfrm>
              <a:off x="5256241" y="2609257"/>
              <a:ext cx="33248"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3" name="Freeform 120">
              <a:extLst>
                <a:ext uri="{FF2B5EF4-FFF2-40B4-BE49-F238E27FC236}">
                  <a16:creationId xmlns:a16="http://schemas.microsoft.com/office/drawing/2014/main" id="{E2931EC5-40DB-4144-90C5-F32CC53BD800}"/>
                </a:ext>
              </a:extLst>
            </p:cNvPr>
            <p:cNvSpPr>
              <a:spLocks/>
            </p:cNvSpPr>
            <p:nvPr/>
          </p:nvSpPr>
          <p:spPr bwMode="auto">
            <a:xfrm>
              <a:off x="5256241" y="2413090"/>
              <a:ext cx="33248" cy="33248"/>
            </a:xfrm>
            <a:custGeom>
              <a:avLst/>
              <a:gdLst>
                <a:gd name="T0" fmla="*/ 3 w 10"/>
                <a:gd name="T1" fmla="*/ 10 h 10"/>
                <a:gd name="T2" fmla="*/ 6 w 10"/>
                <a:gd name="T3" fmla="*/ 10 h 10"/>
                <a:gd name="T4" fmla="*/ 6 w 10"/>
                <a:gd name="T5" fmla="*/ 7 h 10"/>
                <a:gd name="T6" fmla="*/ 10 w 10"/>
                <a:gd name="T7" fmla="*/ 7 h 10"/>
                <a:gd name="T8" fmla="*/ 10 w 10"/>
                <a:gd name="T9" fmla="*/ 4 h 10"/>
                <a:gd name="T10" fmla="*/ 6 w 10"/>
                <a:gd name="T11" fmla="*/ 4 h 10"/>
                <a:gd name="T12" fmla="*/ 6 w 10"/>
                <a:gd name="T13" fmla="*/ 0 h 10"/>
                <a:gd name="T14" fmla="*/ 3 w 10"/>
                <a:gd name="T15" fmla="*/ 0 h 10"/>
                <a:gd name="T16" fmla="*/ 3 w 10"/>
                <a:gd name="T17" fmla="*/ 4 h 10"/>
                <a:gd name="T18" fmla="*/ 0 w 10"/>
                <a:gd name="T19" fmla="*/ 4 h 10"/>
                <a:gd name="T20" fmla="*/ 0 w 10"/>
                <a:gd name="T21" fmla="*/ 7 h 10"/>
                <a:gd name="T22" fmla="*/ 3 w 10"/>
                <a:gd name="T23" fmla="*/ 7 h 10"/>
                <a:gd name="T24" fmla="*/ 3 w 10"/>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3" y="10"/>
                  </a:moveTo>
                  <a:lnTo>
                    <a:pt x="6" y="10"/>
                  </a:lnTo>
                  <a:lnTo>
                    <a:pt x="6" y="7"/>
                  </a:lnTo>
                  <a:lnTo>
                    <a:pt x="10" y="7"/>
                  </a:lnTo>
                  <a:lnTo>
                    <a:pt x="10" y="4"/>
                  </a:lnTo>
                  <a:lnTo>
                    <a:pt x="6" y="4"/>
                  </a:lnTo>
                  <a:lnTo>
                    <a:pt x="6" y="0"/>
                  </a:lnTo>
                  <a:lnTo>
                    <a:pt x="3" y="0"/>
                  </a:lnTo>
                  <a:lnTo>
                    <a:pt x="3" y="4"/>
                  </a:lnTo>
                  <a:lnTo>
                    <a:pt x="0" y="4"/>
                  </a:lnTo>
                  <a:lnTo>
                    <a:pt x="0" y="7"/>
                  </a:lnTo>
                  <a:lnTo>
                    <a:pt x="3" y="7"/>
                  </a:lnTo>
                  <a:lnTo>
                    <a:pt x="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4" name="Freeform 121">
              <a:extLst>
                <a:ext uri="{FF2B5EF4-FFF2-40B4-BE49-F238E27FC236}">
                  <a16:creationId xmlns:a16="http://schemas.microsoft.com/office/drawing/2014/main" id="{0796877E-05C8-C94A-883C-770AD61BDDF6}"/>
                </a:ext>
              </a:extLst>
            </p:cNvPr>
            <p:cNvSpPr>
              <a:spLocks noEditPoints="1"/>
            </p:cNvSpPr>
            <p:nvPr/>
          </p:nvSpPr>
          <p:spPr bwMode="auto">
            <a:xfrm>
              <a:off x="5249591" y="2486237"/>
              <a:ext cx="43222" cy="69823"/>
            </a:xfrm>
            <a:custGeom>
              <a:avLst/>
              <a:gdLst>
                <a:gd name="T0" fmla="*/ 37 w 39"/>
                <a:gd name="T1" fmla="*/ 35 h 64"/>
                <a:gd name="T2" fmla="*/ 33 w 39"/>
                <a:gd name="T3" fmla="*/ 30 h 64"/>
                <a:gd name="T4" fmla="*/ 25 w 39"/>
                <a:gd name="T5" fmla="*/ 27 h 64"/>
                <a:gd name="T6" fmla="*/ 23 w 39"/>
                <a:gd name="T7" fmla="*/ 26 h 64"/>
                <a:gd name="T8" fmla="*/ 21 w 39"/>
                <a:gd name="T9" fmla="*/ 26 h 64"/>
                <a:gd name="T10" fmla="*/ 21 w 39"/>
                <a:gd name="T11" fmla="*/ 14 h 64"/>
                <a:gd name="T12" fmla="*/ 25 w 39"/>
                <a:gd name="T13" fmla="*/ 16 h 64"/>
                <a:gd name="T14" fmla="*/ 27 w 39"/>
                <a:gd name="T15" fmla="*/ 20 h 64"/>
                <a:gd name="T16" fmla="*/ 37 w 39"/>
                <a:gd name="T17" fmla="*/ 20 h 64"/>
                <a:gd name="T18" fmla="*/ 36 w 39"/>
                <a:gd name="T19" fmla="*/ 14 h 64"/>
                <a:gd name="T20" fmla="*/ 32 w 39"/>
                <a:gd name="T21" fmla="*/ 10 h 64"/>
                <a:gd name="T22" fmla="*/ 27 w 39"/>
                <a:gd name="T23" fmla="*/ 7 h 64"/>
                <a:gd name="T24" fmla="*/ 21 w 39"/>
                <a:gd name="T25" fmla="*/ 5 h 64"/>
                <a:gd name="T26" fmla="*/ 21 w 39"/>
                <a:gd name="T27" fmla="*/ 0 h 64"/>
                <a:gd name="T28" fmla="*/ 17 w 39"/>
                <a:gd name="T29" fmla="*/ 0 h 64"/>
                <a:gd name="T30" fmla="*/ 17 w 39"/>
                <a:gd name="T31" fmla="*/ 5 h 64"/>
                <a:gd name="T32" fmla="*/ 11 w 39"/>
                <a:gd name="T33" fmla="*/ 7 h 64"/>
                <a:gd name="T34" fmla="*/ 6 w 39"/>
                <a:gd name="T35" fmla="*/ 9 h 64"/>
                <a:gd name="T36" fmla="*/ 2 w 39"/>
                <a:gd name="T37" fmla="*/ 14 h 64"/>
                <a:gd name="T38" fmla="*/ 1 w 39"/>
                <a:gd name="T39" fmla="*/ 20 h 64"/>
                <a:gd name="T40" fmla="*/ 2 w 39"/>
                <a:gd name="T41" fmla="*/ 26 h 64"/>
                <a:gd name="T42" fmla="*/ 5 w 39"/>
                <a:gd name="T43" fmla="*/ 30 h 64"/>
                <a:gd name="T44" fmla="*/ 10 w 39"/>
                <a:gd name="T45" fmla="*/ 33 h 64"/>
                <a:gd name="T46" fmla="*/ 15 w 39"/>
                <a:gd name="T47" fmla="*/ 34 h 64"/>
                <a:gd name="T48" fmla="*/ 16 w 39"/>
                <a:gd name="T49" fmla="*/ 35 h 64"/>
                <a:gd name="T50" fmla="*/ 17 w 39"/>
                <a:gd name="T51" fmla="*/ 35 h 64"/>
                <a:gd name="T52" fmla="*/ 17 w 39"/>
                <a:gd name="T53" fmla="*/ 50 h 64"/>
                <a:gd name="T54" fmla="*/ 12 w 39"/>
                <a:gd name="T55" fmla="*/ 47 h 64"/>
                <a:gd name="T56" fmla="*/ 10 w 39"/>
                <a:gd name="T57" fmla="*/ 40 h 64"/>
                <a:gd name="T58" fmla="*/ 0 w 39"/>
                <a:gd name="T59" fmla="*/ 40 h 64"/>
                <a:gd name="T60" fmla="*/ 5 w 39"/>
                <a:gd name="T61" fmla="*/ 53 h 64"/>
                <a:gd name="T62" fmla="*/ 17 w 39"/>
                <a:gd name="T63" fmla="*/ 58 h 64"/>
                <a:gd name="T64" fmla="*/ 17 w 39"/>
                <a:gd name="T65" fmla="*/ 64 h 64"/>
                <a:gd name="T66" fmla="*/ 21 w 39"/>
                <a:gd name="T67" fmla="*/ 64 h 64"/>
                <a:gd name="T68" fmla="*/ 21 w 39"/>
                <a:gd name="T69" fmla="*/ 58 h 64"/>
                <a:gd name="T70" fmla="*/ 30 w 39"/>
                <a:gd name="T71" fmla="*/ 56 h 64"/>
                <a:gd name="T72" fmla="*/ 35 w 39"/>
                <a:gd name="T73" fmla="*/ 52 h 64"/>
                <a:gd name="T74" fmla="*/ 38 w 39"/>
                <a:gd name="T75" fmla="*/ 47 h 64"/>
                <a:gd name="T76" fmla="*/ 39 w 39"/>
                <a:gd name="T77" fmla="*/ 43 h 64"/>
                <a:gd name="T78" fmla="*/ 39 w 39"/>
                <a:gd name="T79" fmla="*/ 39 h 64"/>
                <a:gd name="T80" fmla="*/ 37 w 39"/>
                <a:gd name="T81" fmla="*/ 35 h 64"/>
                <a:gd name="T82" fmla="*/ 17 w 39"/>
                <a:gd name="T83" fmla="*/ 25 h 64"/>
                <a:gd name="T84" fmla="*/ 12 w 39"/>
                <a:gd name="T85" fmla="*/ 23 h 64"/>
                <a:gd name="T86" fmla="*/ 11 w 39"/>
                <a:gd name="T87" fmla="*/ 19 h 64"/>
                <a:gd name="T88" fmla="*/ 11 w 39"/>
                <a:gd name="T89" fmla="*/ 17 h 64"/>
                <a:gd name="T90" fmla="*/ 13 w 39"/>
                <a:gd name="T91" fmla="*/ 15 h 64"/>
                <a:gd name="T92" fmla="*/ 15 w 39"/>
                <a:gd name="T93" fmla="*/ 14 h 64"/>
                <a:gd name="T94" fmla="*/ 17 w 39"/>
                <a:gd name="T95" fmla="*/ 14 h 64"/>
                <a:gd name="T96" fmla="*/ 17 w 39"/>
                <a:gd name="T97" fmla="*/ 25 h 64"/>
                <a:gd name="T98" fmla="*/ 28 w 39"/>
                <a:gd name="T99" fmla="*/ 46 h 64"/>
                <a:gd name="T100" fmla="*/ 26 w 39"/>
                <a:gd name="T101" fmla="*/ 48 h 64"/>
                <a:gd name="T102" fmla="*/ 24 w 39"/>
                <a:gd name="T103" fmla="*/ 49 h 64"/>
                <a:gd name="T104" fmla="*/ 21 w 39"/>
                <a:gd name="T105" fmla="*/ 50 h 64"/>
                <a:gd name="T106" fmla="*/ 21 w 39"/>
                <a:gd name="T107" fmla="*/ 36 h 64"/>
                <a:gd name="T108" fmla="*/ 27 w 39"/>
                <a:gd name="T109" fmla="*/ 39 h 64"/>
                <a:gd name="T110" fmla="*/ 29 w 39"/>
                <a:gd name="T111" fmla="*/ 43 h 64"/>
                <a:gd name="T112" fmla="*/ 28 w 39"/>
                <a:gd name="T113"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64">
                  <a:moveTo>
                    <a:pt x="37" y="35"/>
                  </a:moveTo>
                  <a:cubicBezTo>
                    <a:pt x="36" y="33"/>
                    <a:pt x="35" y="32"/>
                    <a:pt x="33" y="30"/>
                  </a:cubicBezTo>
                  <a:cubicBezTo>
                    <a:pt x="31" y="29"/>
                    <a:pt x="28" y="28"/>
                    <a:pt x="25" y="27"/>
                  </a:cubicBezTo>
                  <a:cubicBezTo>
                    <a:pt x="24" y="27"/>
                    <a:pt x="24" y="27"/>
                    <a:pt x="23" y="26"/>
                  </a:cubicBezTo>
                  <a:cubicBezTo>
                    <a:pt x="23" y="26"/>
                    <a:pt x="22" y="26"/>
                    <a:pt x="21" y="26"/>
                  </a:cubicBezTo>
                  <a:cubicBezTo>
                    <a:pt x="21" y="14"/>
                    <a:pt x="21" y="14"/>
                    <a:pt x="21" y="14"/>
                  </a:cubicBezTo>
                  <a:cubicBezTo>
                    <a:pt x="23" y="14"/>
                    <a:pt x="24" y="14"/>
                    <a:pt x="25" y="16"/>
                  </a:cubicBezTo>
                  <a:cubicBezTo>
                    <a:pt x="27" y="17"/>
                    <a:pt x="27" y="18"/>
                    <a:pt x="27" y="20"/>
                  </a:cubicBezTo>
                  <a:cubicBezTo>
                    <a:pt x="37" y="20"/>
                    <a:pt x="37" y="20"/>
                    <a:pt x="37" y="20"/>
                  </a:cubicBezTo>
                  <a:cubicBezTo>
                    <a:pt x="37" y="18"/>
                    <a:pt x="37" y="16"/>
                    <a:pt x="36" y="14"/>
                  </a:cubicBezTo>
                  <a:cubicBezTo>
                    <a:pt x="35" y="12"/>
                    <a:pt x="34" y="11"/>
                    <a:pt x="32" y="10"/>
                  </a:cubicBezTo>
                  <a:cubicBezTo>
                    <a:pt x="31" y="8"/>
                    <a:pt x="29" y="7"/>
                    <a:pt x="27" y="7"/>
                  </a:cubicBezTo>
                  <a:cubicBezTo>
                    <a:pt x="25" y="6"/>
                    <a:pt x="23" y="6"/>
                    <a:pt x="21" y="5"/>
                  </a:cubicBezTo>
                  <a:cubicBezTo>
                    <a:pt x="21" y="0"/>
                    <a:pt x="21" y="0"/>
                    <a:pt x="21" y="0"/>
                  </a:cubicBezTo>
                  <a:cubicBezTo>
                    <a:pt x="17" y="0"/>
                    <a:pt x="17" y="0"/>
                    <a:pt x="17" y="0"/>
                  </a:cubicBezTo>
                  <a:cubicBezTo>
                    <a:pt x="17" y="5"/>
                    <a:pt x="17" y="5"/>
                    <a:pt x="17" y="5"/>
                  </a:cubicBezTo>
                  <a:cubicBezTo>
                    <a:pt x="15" y="5"/>
                    <a:pt x="13" y="6"/>
                    <a:pt x="11" y="7"/>
                  </a:cubicBezTo>
                  <a:cubicBezTo>
                    <a:pt x="9" y="7"/>
                    <a:pt x="7" y="8"/>
                    <a:pt x="6" y="9"/>
                  </a:cubicBezTo>
                  <a:cubicBezTo>
                    <a:pt x="4" y="11"/>
                    <a:pt x="3" y="12"/>
                    <a:pt x="2" y="14"/>
                  </a:cubicBezTo>
                  <a:cubicBezTo>
                    <a:pt x="1" y="16"/>
                    <a:pt x="1" y="18"/>
                    <a:pt x="1" y="20"/>
                  </a:cubicBezTo>
                  <a:cubicBezTo>
                    <a:pt x="1" y="23"/>
                    <a:pt x="1" y="25"/>
                    <a:pt x="2" y="26"/>
                  </a:cubicBezTo>
                  <a:cubicBezTo>
                    <a:pt x="3" y="28"/>
                    <a:pt x="4" y="29"/>
                    <a:pt x="5" y="30"/>
                  </a:cubicBezTo>
                  <a:cubicBezTo>
                    <a:pt x="7" y="31"/>
                    <a:pt x="8" y="32"/>
                    <a:pt x="10" y="33"/>
                  </a:cubicBezTo>
                  <a:cubicBezTo>
                    <a:pt x="11" y="33"/>
                    <a:pt x="13" y="34"/>
                    <a:pt x="15" y="34"/>
                  </a:cubicBezTo>
                  <a:cubicBezTo>
                    <a:pt x="15" y="35"/>
                    <a:pt x="16" y="35"/>
                    <a:pt x="16" y="35"/>
                  </a:cubicBezTo>
                  <a:cubicBezTo>
                    <a:pt x="17" y="35"/>
                    <a:pt x="17" y="35"/>
                    <a:pt x="17" y="35"/>
                  </a:cubicBezTo>
                  <a:cubicBezTo>
                    <a:pt x="17" y="50"/>
                    <a:pt x="17" y="50"/>
                    <a:pt x="17" y="50"/>
                  </a:cubicBezTo>
                  <a:cubicBezTo>
                    <a:pt x="15" y="49"/>
                    <a:pt x="13" y="48"/>
                    <a:pt x="12" y="47"/>
                  </a:cubicBezTo>
                  <a:cubicBezTo>
                    <a:pt x="10" y="45"/>
                    <a:pt x="10" y="43"/>
                    <a:pt x="10" y="40"/>
                  </a:cubicBezTo>
                  <a:cubicBezTo>
                    <a:pt x="0" y="40"/>
                    <a:pt x="0" y="40"/>
                    <a:pt x="0" y="40"/>
                  </a:cubicBezTo>
                  <a:cubicBezTo>
                    <a:pt x="0" y="46"/>
                    <a:pt x="2" y="50"/>
                    <a:pt x="5" y="53"/>
                  </a:cubicBezTo>
                  <a:cubicBezTo>
                    <a:pt x="8" y="56"/>
                    <a:pt x="12" y="58"/>
                    <a:pt x="17" y="58"/>
                  </a:cubicBezTo>
                  <a:cubicBezTo>
                    <a:pt x="17" y="64"/>
                    <a:pt x="17" y="64"/>
                    <a:pt x="17" y="64"/>
                  </a:cubicBezTo>
                  <a:cubicBezTo>
                    <a:pt x="21" y="64"/>
                    <a:pt x="21" y="64"/>
                    <a:pt x="21" y="64"/>
                  </a:cubicBezTo>
                  <a:cubicBezTo>
                    <a:pt x="21" y="58"/>
                    <a:pt x="21" y="58"/>
                    <a:pt x="21" y="58"/>
                  </a:cubicBezTo>
                  <a:cubicBezTo>
                    <a:pt x="25" y="58"/>
                    <a:pt x="28" y="57"/>
                    <a:pt x="30" y="56"/>
                  </a:cubicBezTo>
                  <a:cubicBezTo>
                    <a:pt x="32" y="55"/>
                    <a:pt x="34" y="53"/>
                    <a:pt x="35" y="52"/>
                  </a:cubicBezTo>
                  <a:cubicBezTo>
                    <a:pt x="37" y="50"/>
                    <a:pt x="38" y="49"/>
                    <a:pt x="38" y="47"/>
                  </a:cubicBezTo>
                  <a:cubicBezTo>
                    <a:pt x="39" y="46"/>
                    <a:pt x="39" y="44"/>
                    <a:pt x="39" y="43"/>
                  </a:cubicBezTo>
                  <a:cubicBezTo>
                    <a:pt x="39" y="42"/>
                    <a:pt x="39" y="41"/>
                    <a:pt x="39" y="39"/>
                  </a:cubicBezTo>
                  <a:cubicBezTo>
                    <a:pt x="39" y="38"/>
                    <a:pt x="38" y="36"/>
                    <a:pt x="37" y="35"/>
                  </a:cubicBezTo>
                  <a:close/>
                  <a:moveTo>
                    <a:pt x="17" y="25"/>
                  </a:moveTo>
                  <a:cubicBezTo>
                    <a:pt x="15" y="25"/>
                    <a:pt x="13" y="24"/>
                    <a:pt x="12" y="23"/>
                  </a:cubicBezTo>
                  <a:cubicBezTo>
                    <a:pt x="11" y="22"/>
                    <a:pt x="11" y="21"/>
                    <a:pt x="11" y="19"/>
                  </a:cubicBezTo>
                  <a:cubicBezTo>
                    <a:pt x="11" y="18"/>
                    <a:pt x="11" y="18"/>
                    <a:pt x="11" y="17"/>
                  </a:cubicBezTo>
                  <a:cubicBezTo>
                    <a:pt x="12" y="16"/>
                    <a:pt x="12" y="15"/>
                    <a:pt x="13" y="15"/>
                  </a:cubicBezTo>
                  <a:cubicBezTo>
                    <a:pt x="13" y="15"/>
                    <a:pt x="14" y="14"/>
                    <a:pt x="15" y="14"/>
                  </a:cubicBezTo>
                  <a:cubicBezTo>
                    <a:pt x="16" y="14"/>
                    <a:pt x="16" y="14"/>
                    <a:pt x="17" y="14"/>
                  </a:cubicBezTo>
                  <a:lnTo>
                    <a:pt x="17" y="25"/>
                  </a:lnTo>
                  <a:close/>
                  <a:moveTo>
                    <a:pt x="28" y="46"/>
                  </a:moveTo>
                  <a:cubicBezTo>
                    <a:pt x="28" y="47"/>
                    <a:pt x="27" y="47"/>
                    <a:pt x="26" y="48"/>
                  </a:cubicBezTo>
                  <a:cubicBezTo>
                    <a:pt x="26" y="48"/>
                    <a:pt x="25" y="49"/>
                    <a:pt x="24" y="49"/>
                  </a:cubicBezTo>
                  <a:cubicBezTo>
                    <a:pt x="23" y="50"/>
                    <a:pt x="22" y="50"/>
                    <a:pt x="21" y="50"/>
                  </a:cubicBezTo>
                  <a:cubicBezTo>
                    <a:pt x="21" y="36"/>
                    <a:pt x="21" y="36"/>
                    <a:pt x="21" y="36"/>
                  </a:cubicBezTo>
                  <a:cubicBezTo>
                    <a:pt x="24" y="37"/>
                    <a:pt x="26" y="38"/>
                    <a:pt x="27" y="39"/>
                  </a:cubicBezTo>
                  <a:cubicBezTo>
                    <a:pt x="28" y="40"/>
                    <a:pt x="29" y="41"/>
                    <a:pt x="29" y="43"/>
                  </a:cubicBezTo>
                  <a:cubicBezTo>
                    <a:pt x="29" y="44"/>
                    <a:pt x="29" y="45"/>
                    <a:pt x="2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spTree>
    <p:extLst>
      <p:ext uri="{BB962C8B-B14F-4D97-AF65-F5344CB8AC3E}">
        <p14:creationId xmlns:p14="http://schemas.microsoft.com/office/powerpoint/2010/main" val="186791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Income deemed to accrue or arise</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5</a:t>
            </a:fld>
            <a:endParaRPr lang="en-GB" dirty="0"/>
          </a:p>
        </p:txBody>
      </p:sp>
      <p:sp>
        <p:nvSpPr>
          <p:cNvPr id="25" name="Text Box 3">
            <a:extLst>
              <a:ext uri="{FF2B5EF4-FFF2-40B4-BE49-F238E27FC236}">
                <a16:creationId xmlns:a16="http://schemas.microsoft.com/office/drawing/2014/main" id="{190F8716-3ED4-E949-844C-D26804E67738}"/>
              </a:ext>
            </a:extLst>
          </p:cNvPr>
          <p:cNvSpPr txBox="1">
            <a:spLocks noChangeArrowheads="1"/>
          </p:cNvSpPr>
          <p:nvPr/>
        </p:nvSpPr>
        <p:spPr bwMode="auto">
          <a:xfrm>
            <a:off x="0" y="1132668"/>
            <a:ext cx="12192000" cy="838200"/>
          </a:xfrm>
          <a:prstGeom prst="rect">
            <a:avLst/>
          </a:prstGeom>
          <a:solidFill>
            <a:schemeClr val="accent3"/>
          </a:solidFill>
          <a:ln w="9525">
            <a:solidFill>
              <a:schemeClr val="accent3"/>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ts val="600"/>
              </a:spcBef>
              <a:spcAft>
                <a:spcPct val="0"/>
              </a:spcAft>
            </a:pPr>
            <a:r>
              <a:rPr lang="en-US" altLang="en-US" sz="2000" b="1" dirty="0">
                <a:solidFill>
                  <a:schemeClr val="bg1"/>
                </a:solidFill>
              </a:rPr>
              <a:t>Income deemed to accrue or arise: Section 9</a:t>
            </a:r>
          </a:p>
          <a:p>
            <a:pPr algn="ctr" eaLnBrk="1" fontAlgn="base" hangingPunct="1">
              <a:spcBef>
                <a:spcPts val="600"/>
              </a:spcBef>
              <a:spcAft>
                <a:spcPct val="0"/>
              </a:spcAft>
            </a:pPr>
            <a:r>
              <a:rPr lang="en-US" altLang="en-US" sz="2000" b="1" dirty="0">
                <a:solidFill>
                  <a:schemeClr val="bg1"/>
                </a:solidFill>
              </a:rPr>
              <a:t>Chargeability to tax governed by provisions of Act / DTAA</a:t>
            </a:r>
          </a:p>
        </p:txBody>
      </p:sp>
      <p:sp>
        <p:nvSpPr>
          <p:cNvPr id="26" name="Text Box 64">
            <a:extLst>
              <a:ext uri="{FF2B5EF4-FFF2-40B4-BE49-F238E27FC236}">
                <a16:creationId xmlns:a16="http://schemas.microsoft.com/office/drawing/2014/main" id="{F3A8388E-8ADD-3D49-9E6A-212C9535757F}"/>
              </a:ext>
            </a:extLst>
          </p:cNvPr>
          <p:cNvSpPr txBox="1">
            <a:spLocks noChangeArrowheads="1"/>
          </p:cNvSpPr>
          <p:nvPr/>
        </p:nvSpPr>
        <p:spPr bwMode="auto">
          <a:xfrm>
            <a:off x="0" y="5089675"/>
            <a:ext cx="6082193" cy="450615"/>
          </a:xfrm>
          <a:prstGeom prst="rect">
            <a:avLst/>
          </a:prstGeom>
          <a:solidFill>
            <a:schemeClr val="tx2"/>
          </a:solidFill>
          <a:ln>
            <a:noFill/>
          </a:ln>
        </p:spPr>
        <p:txBody>
          <a:bodyPr wrap="square" lIns="432000"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1600" b="1" dirty="0">
                <a:solidFill>
                  <a:schemeClr val="bg1"/>
                </a:solidFill>
              </a:rPr>
              <a:t>* Apart from S. 5, wherever applicable</a:t>
            </a:r>
          </a:p>
        </p:txBody>
      </p:sp>
      <p:sp>
        <p:nvSpPr>
          <p:cNvPr id="27" name="Text Box 65">
            <a:extLst>
              <a:ext uri="{FF2B5EF4-FFF2-40B4-BE49-F238E27FC236}">
                <a16:creationId xmlns:a16="http://schemas.microsoft.com/office/drawing/2014/main" id="{69A6BD18-A9FA-9D49-A7AB-8753C1E6DD36}"/>
              </a:ext>
            </a:extLst>
          </p:cNvPr>
          <p:cNvSpPr txBox="1">
            <a:spLocks noChangeArrowheads="1"/>
          </p:cNvSpPr>
          <p:nvPr/>
        </p:nvSpPr>
        <p:spPr bwMode="auto">
          <a:xfrm>
            <a:off x="0" y="5622871"/>
            <a:ext cx="12192000" cy="507111"/>
          </a:xfrm>
          <a:prstGeom prst="rect">
            <a:avLst/>
          </a:prstGeom>
          <a:solidFill>
            <a:schemeClr val="accent4"/>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1600" b="1" dirty="0"/>
              <a:t>Act/ DTAA, whichever is beneficial prevails</a:t>
            </a:r>
          </a:p>
        </p:txBody>
      </p:sp>
      <p:graphicFrame>
        <p:nvGraphicFramePr>
          <p:cNvPr id="28" name="Content Placeholder 3">
            <a:extLst>
              <a:ext uri="{FF2B5EF4-FFF2-40B4-BE49-F238E27FC236}">
                <a16:creationId xmlns:a16="http://schemas.microsoft.com/office/drawing/2014/main" id="{A58B7FAB-B099-7E4A-BBA7-94F1F3F1DDBA}"/>
              </a:ext>
            </a:extLst>
          </p:cNvPr>
          <p:cNvGraphicFramePr>
            <a:graphicFrameLocks/>
          </p:cNvGraphicFramePr>
          <p:nvPr>
            <p:custDataLst>
              <p:tags r:id="rId1"/>
            </p:custDataLst>
            <p:extLst>
              <p:ext uri="{D42A27DB-BD31-4B8C-83A1-F6EECF244321}">
                <p14:modId xmlns:p14="http://schemas.microsoft.com/office/powerpoint/2010/main" val="2753879981"/>
              </p:ext>
            </p:extLst>
          </p:nvPr>
        </p:nvGraphicFramePr>
        <p:xfrm>
          <a:off x="442912" y="2047252"/>
          <a:ext cx="11306175" cy="2829880"/>
        </p:xfrm>
        <a:graphic>
          <a:graphicData uri="http://schemas.openxmlformats.org/drawingml/2006/table">
            <a:tbl>
              <a:tblPr firstRow="1">
                <a:tableStyleId>{912C8C85-51F0-491E-9774-3900AFEF0FD7}</a:tableStyleId>
              </a:tblPr>
              <a:tblGrid>
                <a:gridCol w="3768725">
                  <a:extLst>
                    <a:ext uri="{9D8B030D-6E8A-4147-A177-3AD203B41FA5}">
                      <a16:colId xmlns:a16="http://schemas.microsoft.com/office/drawing/2014/main" val="3629970908"/>
                    </a:ext>
                  </a:extLst>
                </a:gridCol>
                <a:gridCol w="3768725">
                  <a:extLst>
                    <a:ext uri="{9D8B030D-6E8A-4147-A177-3AD203B41FA5}">
                      <a16:colId xmlns:a16="http://schemas.microsoft.com/office/drawing/2014/main" val="666966610"/>
                    </a:ext>
                  </a:extLst>
                </a:gridCol>
                <a:gridCol w="3768725">
                  <a:extLst>
                    <a:ext uri="{9D8B030D-6E8A-4147-A177-3AD203B41FA5}">
                      <a16:colId xmlns:a16="http://schemas.microsoft.com/office/drawing/2014/main" val="1626989084"/>
                    </a:ext>
                  </a:extLst>
                </a:gridCol>
              </a:tblGrid>
              <a:tr h="353735">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Nature of Income</a:t>
                      </a:r>
                      <a:endParaRPr kumimoji="0" lang="en-US" sz="1600" b="1" i="0" u="none" strike="noStrike" cap="none" normalizeH="0" baseline="0" dirty="0">
                        <a:ln>
                          <a:noFill/>
                        </a:ln>
                        <a:solidFill>
                          <a:schemeClr val="bg1"/>
                        </a:solidFill>
                        <a:effectLst/>
                        <a:latin typeface="+mj-lt"/>
                        <a:cs typeface="Arial" charset="0"/>
                      </a:endParaRPr>
                    </a:p>
                  </a:txBody>
                  <a:tcPr marL="64008" marR="64008" marT="0" marB="0" anchor="ctr" horzOverflow="overflow">
                    <a:lnL w="12700" cap="sq" cmpd="sng" algn="ctr">
                      <a:noFill/>
                      <a:prstDash val="solid"/>
                    </a:lnL>
                    <a:lnR w="12700" cap="flat" cmpd="sng" algn="ctr">
                      <a:solidFill>
                        <a:schemeClr val="bg1"/>
                      </a:solidFill>
                      <a:prstDash val="solid"/>
                      <a:round/>
                      <a:headEnd type="none" w="med" len="med"/>
                      <a:tailEnd type="none" w="med" len="med"/>
                    </a:lnR>
                    <a:lnT w="12700" cap="sq" cmpd="sng" algn="ctr">
                      <a:noFill/>
                      <a:prstDash val="solid"/>
                    </a:lnT>
                    <a:lnB>
                      <a:noFill/>
                    </a:lnB>
                    <a:lnTlToBr w="12700" cmpd="sng">
                      <a:noFill/>
                      <a:prstDash val="solid"/>
                    </a:lnTlToBr>
                    <a:lnBlToTr w="12700" cmpd="sng">
                      <a:noFill/>
                      <a:prstDash val="solid"/>
                    </a:lnBlToTr>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Act*</a:t>
                      </a:r>
                      <a:endParaRPr kumimoji="0" lang="en-US" sz="1600" b="1" i="0" u="none" strike="noStrike" cap="none" normalizeH="0" baseline="0" dirty="0">
                        <a:ln>
                          <a:noFill/>
                        </a:ln>
                        <a:solidFill>
                          <a:schemeClr val="bg1"/>
                        </a:solidFill>
                        <a:effectLst/>
                        <a:latin typeface="+mj-lt"/>
                        <a:cs typeface="Arial" charset="0"/>
                      </a:endParaRPr>
                    </a:p>
                  </a:txBody>
                  <a:tcPr marL="64008" marR="6400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sq" cmpd="sng" algn="ctr">
                      <a:noFill/>
                      <a:prstDash val="solid"/>
                    </a:lnT>
                    <a:lnB>
                      <a:noFill/>
                    </a:lnB>
                    <a:lnTlToBr w="12700" cmpd="sng">
                      <a:noFill/>
                      <a:prstDash val="solid"/>
                    </a:lnTlToBr>
                    <a:lnBlToTr w="12700" cmpd="sng">
                      <a:noFill/>
                      <a:prstDash val="solid"/>
                    </a:lnBlToTr>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DTAA (OECD model)</a:t>
                      </a:r>
                      <a:endParaRPr kumimoji="0" lang="en-US" sz="1600" b="1" i="0" u="none" strike="noStrike" cap="none" normalizeH="0" baseline="0" dirty="0">
                        <a:ln>
                          <a:noFill/>
                        </a:ln>
                        <a:solidFill>
                          <a:schemeClr val="bg1"/>
                        </a:solidFill>
                        <a:effectLst/>
                        <a:latin typeface="+mj-lt"/>
                        <a:cs typeface="Arial" charset="0"/>
                      </a:endParaRPr>
                    </a:p>
                  </a:txBody>
                  <a:tcPr marL="64008" marR="64008" marT="0" marB="0" anchor="ctr" horzOverflow="overflow">
                    <a:lnL w="12700" cap="flat" cmpd="sng" algn="ctr">
                      <a:solidFill>
                        <a:schemeClr val="bg1"/>
                      </a:solidFill>
                      <a:prstDash val="solid"/>
                      <a:round/>
                      <a:headEnd type="none" w="med" len="med"/>
                      <a:tailEnd type="none" w="med" len="med"/>
                    </a:lnL>
                    <a:lnR w="12700" cap="sq" cmpd="sng" algn="ctr">
                      <a:noFill/>
                      <a:prstDash val="solid"/>
                    </a:lnR>
                    <a:lnT w="12700" cap="sq"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595619616"/>
                  </a:ext>
                </a:extLst>
              </a:tr>
              <a:tr h="353735">
                <a:tc>
                  <a:txBody>
                    <a:bodyPr/>
                    <a:lstStyle/>
                    <a:p>
                      <a:pPr algn="ctr"/>
                      <a:r>
                        <a:rPr lang="en-US" sz="1600" dirty="0"/>
                        <a:t>Business/ Profession</a:t>
                      </a:r>
                      <a:endParaRPr lang="en-US" sz="1600" b="1" dirty="0">
                        <a:latin typeface="Georgia" panose="02040502050405020303" pitchFamily="18" charset="0"/>
                        <a:cs typeface="Calibri" panose="020F0502020204030204" pitchFamily="34" charset="0"/>
                      </a:endParaRPr>
                    </a:p>
                  </a:txBody>
                  <a:tcPr anchor="ctr">
                    <a:lnL w="12700" cap="sq" cmpd="sng" algn="ctr">
                      <a:noFill/>
                      <a:prstDash val="soli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99010" rtl="0" eaLnBrk="1" fontAlgn="auto" latinLnBrk="0" hangingPunct="1">
                        <a:lnSpc>
                          <a:spcPct val="100000"/>
                        </a:lnSpc>
                        <a:spcBef>
                          <a:spcPts val="0"/>
                        </a:spcBef>
                        <a:spcAft>
                          <a:spcPts val="0"/>
                        </a:spcAft>
                        <a:buClrTx/>
                        <a:buSzTx/>
                        <a:buFontTx/>
                        <a:buNone/>
                        <a:tabLst/>
                        <a:defRPr/>
                      </a:pPr>
                      <a:r>
                        <a:rPr lang="en-US" sz="1600" kern="1200" dirty="0"/>
                        <a:t>S.9(1)(i)</a:t>
                      </a:r>
                      <a:endParaRPr lang="en-US" sz="1600" b="1" kern="1200" dirty="0">
                        <a:solidFill>
                          <a:schemeClr val="dk1"/>
                        </a:solidFill>
                        <a:latin typeface="+mj-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A.5 and A.7</a:t>
                      </a:r>
                      <a:endParaRPr kumimoji="0" lang="en-US" sz="1600" b="1" i="0" u="none" strike="noStrike" cap="none" normalizeH="0" baseline="0" dirty="0">
                        <a:ln>
                          <a:noFill/>
                        </a:ln>
                        <a:solidFill>
                          <a:srgbClr val="33CC33"/>
                        </a:solidFill>
                        <a:effectLst/>
                        <a:latin typeface="+mj-lt"/>
                        <a:cs typeface="Times New Roman" pitchFamily="18" charset="0"/>
                      </a:endParaRPr>
                    </a:p>
                  </a:txBody>
                  <a:tcPr marL="64008" marR="64008" marT="0" marB="0" anchor="ctr" horzOverflow="overflow">
                    <a:lnL>
                      <a:noFill/>
                    </a:lnL>
                    <a:lnR w="12700" cap="sq" cmpd="sng" algn="ctr">
                      <a:noFill/>
                      <a:prstDash val="soli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4332791"/>
                  </a:ext>
                </a:extLst>
              </a:tr>
              <a:tr h="353735">
                <a:tc>
                  <a:txBody>
                    <a:bodyPr/>
                    <a:lstStyle/>
                    <a:p>
                      <a:pPr algn="ctr"/>
                      <a:r>
                        <a:rPr lang="en-US" sz="1600" kern="1200" dirty="0"/>
                        <a:t>Salary</a:t>
                      </a:r>
                      <a:r>
                        <a:rPr kumimoji="0" lang="en-US" sz="1600" u="none" strike="noStrike" cap="none" normalizeH="0" baseline="0" dirty="0">
                          <a:ln>
                            <a:noFill/>
                          </a:ln>
                          <a:effectLst/>
                        </a:rPr>
                        <a:t> </a:t>
                      </a:r>
                      <a:r>
                        <a:rPr lang="en-US" sz="1600" kern="1200" dirty="0"/>
                        <a:t>Income</a:t>
                      </a:r>
                      <a:endParaRPr lang="en-US" sz="1600" b="1" kern="1200" dirty="0">
                        <a:solidFill>
                          <a:schemeClr val="dk1"/>
                        </a:solidFill>
                        <a:latin typeface="Georgia" panose="02040502050405020303" pitchFamily="18" charset="0"/>
                        <a:ea typeface="+mn-ea"/>
                        <a:cs typeface="+mn-cs"/>
                      </a:endParaRPr>
                    </a:p>
                  </a:txBody>
                  <a:tcPr anchor="ctr">
                    <a:lnL w="12700" cap="sq"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S.9(1)(ii), S.9(1)(iii)</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A.15</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w="12700" cap="sq"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5249426"/>
                  </a:ext>
                </a:extLst>
              </a:tr>
              <a:tr h="353735">
                <a:tc>
                  <a:txBody>
                    <a:bodyPr/>
                    <a:lstStyle/>
                    <a:p>
                      <a:pPr algn="ctr"/>
                      <a:r>
                        <a:rPr lang="en-US" sz="1600" kern="1200" dirty="0"/>
                        <a:t>Dividend Income </a:t>
                      </a:r>
                      <a:endParaRPr lang="en-US" sz="1600" b="1" kern="1200" dirty="0">
                        <a:solidFill>
                          <a:schemeClr val="dk1"/>
                        </a:solidFill>
                        <a:latin typeface="Georgia" panose="02040502050405020303" pitchFamily="18" charset="0"/>
                        <a:ea typeface="+mn-ea"/>
                        <a:cs typeface="+mn-cs"/>
                      </a:endParaRPr>
                    </a:p>
                  </a:txBody>
                  <a:tcPr anchor="ctr">
                    <a:lnL w="12700" cap="sq" cmpd="sng" algn="ctr">
                      <a:noFill/>
                      <a:prstDash val="soli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S.9(1)(iv), S.115A</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A.10</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w="12700" cap="sq" cmpd="sng" algn="ctr">
                      <a:noFill/>
                      <a:prstDash val="soli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40054837"/>
                  </a:ext>
                </a:extLst>
              </a:tr>
              <a:tr h="353735">
                <a:tc>
                  <a:txBody>
                    <a:bodyPr/>
                    <a:lstStyle/>
                    <a:p>
                      <a:pPr marL="0" marR="0" lvl="0" indent="0" algn="ctr" defTabSz="899010" rtl="0" eaLnBrk="1" fontAlgn="auto" latinLnBrk="0" hangingPunct="1">
                        <a:lnSpc>
                          <a:spcPct val="100000"/>
                        </a:lnSpc>
                        <a:spcBef>
                          <a:spcPts val="0"/>
                        </a:spcBef>
                        <a:spcAft>
                          <a:spcPts val="0"/>
                        </a:spcAft>
                        <a:buClrTx/>
                        <a:buSzTx/>
                        <a:buFontTx/>
                        <a:buNone/>
                        <a:tabLst/>
                        <a:defRPr/>
                      </a:pPr>
                      <a:r>
                        <a:rPr lang="en-US" sz="1600" kern="1200" dirty="0"/>
                        <a:t>Interest Income </a:t>
                      </a:r>
                      <a:endParaRPr lang="en-US" sz="1600" b="1" kern="1200" dirty="0">
                        <a:solidFill>
                          <a:schemeClr val="dk1"/>
                        </a:solidFill>
                        <a:latin typeface="Georgia" panose="02040502050405020303" pitchFamily="18" charset="0"/>
                        <a:ea typeface="+mn-ea"/>
                        <a:cs typeface="+mn-cs"/>
                      </a:endParaRPr>
                    </a:p>
                  </a:txBody>
                  <a:tcPr anchor="ctr">
                    <a:lnL w="12700" cap="sq"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S.9(1)(v), S.115A</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A.11</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w="12700" cap="sq"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02632241"/>
                  </a:ext>
                </a:extLst>
              </a:tr>
              <a:tr h="353735">
                <a:tc>
                  <a:txBody>
                    <a:bodyPr/>
                    <a:lstStyle/>
                    <a:p>
                      <a:pPr algn="ctr"/>
                      <a:r>
                        <a:rPr lang="en-US" sz="1600" kern="1200" dirty="0"/>
                        <a:t>Royalties</a:t>
                      </a:r>
                      <a:endParaRPr lang="en-US" sz="1600" b="1" kern="1200" dirty="0">
                        <a:solidFill>
                          <a:schemeClr val="dk1"/>
                        </a:solidFill>
                        <a:latin typeface="Georgia" panose="02040502050405020303" pitchFamily="18" charset="0"/>
                        <a:ea typeface="+mn-ea"/>
                        <a:cs typeface="+mn-cs"/>
                      </a:endParaRPr>
                    </a:p>
                  </a:txBody>
                  <a:tcPr anchor="ctr">
                    <a:lnL w="12700" cap="sq" cmpd="sng" algn="ctr">
                      <a:noFill/>
                      <a:prstDash val="soli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S.9(1)(vi), S.115A</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A.12</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w="12700" cap="sq" cmpd="sng" algn="ctr">
                      <a:noFill/>
                      <a:prstDash val="soli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6482813"/>
                  </a:ext>
                </a:extLst>
              </a:tr>
              <a:tr h="353735">
                <a:tc>
                  <a:txBody>
                    <a:bodyPr/>
                    <a:lstStyle/>
                    <a:p>
                      <a:pPr algn="ctr"/>
                      <a:r>
                        <a:rPr lang="en-US" sz="1600" kern="1200" dirty="0"/>
                        <a:t>FTS </a:t>
                      </a:r>
                      <a:endParaRPr lang="en-US" sz="1600" b="1" kern="1200" dirty="0">
                        <a:solidFill>
                          <a:schemeClr val="dk1"/>
                        </a:solidFill>
                        <a:latin typeface="Georgia" panose="02040502050405020303" pitchFamily="18" charset="0"/>
                        <a:ea typeface="+mn-ea"/>
                        <a:cs typeface="+mn-cs"/>
                      </a:endParaRPr>
                    </a:p>
                  </a:txBody>
                  <a:tcPr anchor="ctr">
                    <a:lnL w="12700" cap="sq"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S.9(1)(vii), S.115A</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A.12</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w="12700" cap="sq"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9127052"/>
                  </a:ext>
                </a:extLst>
              </a:tr>
              <a:tr h="353735">
                <a:tc>
                  <a:txBody>
                    <a:bodyPr/>
                    <a:lstStyle/>
                    <a:p>
                      <a:pPr algn="ctr"/>
                      <a:r>
                        <a:rPr lang="en-US" sz="1600" kern="1200" dirty="0"/>
                        <a:t>Capital</a:t>
                      </a:r>
                      <a:r>
                        <a:rPr lang="en-US" sz="1600" kern="1200" baseline="0" dirty="0"/>
                        <a:t> Gains</a:t>
                      </a:r>
                      <a:endParaRPr lang="en-US" sz="1600" b="1" kern="1200" dirty="0">
                        <a:solidFill>
                          <a:schemeClr val="dk1"/>
                        </a:solidFill>
                        <a:latin typeface="Georgia" panose="02040502050405020303" pitchFamily="18" charset="0"/>
                        <a:ea typeface="+mn-ea"/>
                        <a:cs typeface="+mn-cs"/>
                      </a:endParaRPr>
                    </a:p>
                  </a:txBody>
                  <a:tcPr anchor="ctr">
                    <a:lnL w="12700" cap="sq" cmpd="sng" algn="ctr">
                      <a:noFill/>
                      <a:prstDash val="solid"/>
                    </a:lnL>
                    <a:lnR>
                      <a:noFill/>
                    </a:lnR>
                    <a:lnT>
                      <a:noFill/>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b="0" u="none" strike="noStrike" cap="none" normalizeH="0" baseline="0" dirty="0">
                          <a:ln>
                            <a:noFill/>
                          </a:ln>
                          <a:effectLst/>
                        </a:rPr>
                        <a:t>S.9(1)(i)</a:t>
                      </a:r>
                      <a:endParaRPr kumimoji="0" lang="en-US" sz="1600" b="0" i="0" u="none" strike="noStrike" cap="none" normalizeH="0" baseline="0" dirty="0">
                        <a:ln>
                          <a:noFill/>
                        </a:ln>
                        <a:solidFill>
                          <a:srgbClr val="33CC33"/>
                        </a:solidFill>
                        <a:effectLst/>
                        <a:latin typeface="+mj-lt"/>
                        <a:cs typeface="Times New Roman" pitchFamily="18" charset="0"/>
                      </a:endParaRPr>
                    </a:p>
                  </a:txBody>
                  <a:tcPr marL="64008" marR="64008" marT="0" marB="0" anchor="ctr" horzOverflow="overflow">
                    <a:lnL>
                      <a:noFill/>
                    </a:lnL>
                    <a:lnR>
                      <a:noFill/>
                    </a:lnR>
                    <a:lnT>
                      <a:noFill/>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95325" rtl="0" eaLnBrk="1" fontAlgn="base" latinLnBrk="0" hangingPunct="1">
                        <a:lnSpc>
                          <a:spcPct val="100000"/>
                        </a:lnSpc>
                        <a:spcBef>
                          <a:spcPct val="25000"/>
                        </a:spcBef>
                        <a:spcAft>
                          <a:spcPct val="0"/>
                        </a:spcAft>
                        <a:buClrTx/>
                        <a:buSzTx/>
                        <a:buFontTx/>
                        <a:buNone/>
                        <a:tabLst/>
                      </a:pPr>
                      <a:r>
                        <a:rPr kumimoji="0" lang="en-US" sz="1600" u="none" strike="noStrike" cap="none" normalizeH="0" baseline="0" dirty="0">
                          <a:ln>
                            <a:noFill/>
                          </a:ln>
                          <a:effectLst/>
                        </a:rPr>
                        <a:t>A.13</a:t>
                      </a:r>
                      <a:endParaRPr kumimoji="0" lang="en-US" sz="1600" b="1" i="0" u="none" strike="noStrike" cap="none" normalizeH="0" baseline="0" dirty="0">
                        <a:ln>
                          <a:noFill/>
                        </a:ln>
                        <a:solidFill>
                          <a:schemeClr val="tx1"/>
                        </a:solidFill>
                        <a:effectLst/>
                        <a:latin typeface="+mj-lt"/>
                        <a:cs typeface="Times New Roman" pitchFamily="18" charset="0"/>
                      </a:endParaRPr>
                    </a:p>
                  </a:txBody>
                  <a:tcPr marL="64008" marR="64008" marT="0" marB="0" anchor="ctr" horzOverflow="overflow">
                    <a:lnL>
                      <a:noFill/>
                    </a:lnL>
                    <a:lnR w="12700" cap="sq" cmpd="sng" algn="ctr">
                      <a:noFill/>
                      <a:prstDash val="solid"/>
                    </a:lnR>
                    <a:lnT>
                      <a:noFill/>
                    </a:lnT>
                    <a:lnB w="12700" cap="sq"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652053"/>
                  </a:ext>
                </a:extLst>
              </a:tr>
            </a:tbl>
          </a:graphicData>
        </a:graphic>
      </p:graphicFrame>
    </p:spTree>
    <p:extLst>
      <p:ext uri="{BB962C8B-B14F-4D97-AF65-F5344CB8AC3E}">
        <p14:creationId xmlns:p14="http://schemas.microsoft.com/office/powerpoint/2010/main" val="11070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Royalty/ FTS as per the Act</a:t>
            </a:r>
            <a:br>
              <a:rPr lang="en-US" dirty="0"/>
            </a:br>
            <a:r>
              <a:rPr lang="en-US" dirty="0"/>
              <a:t>Section 9(1)</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6</a:t>
            </a:fld>
            <a:endParaRPr lang="en-GB" dirty="0"/>
          </a:p>
        </p:txBody>
      </p:sp>
      <p:sp>
        <p:nvSpPr>
          <p:cNvPr id="25" name="Text Box 3">
            <a:extLst>
              <a:ext uri="{FF2B5EF4-FFF2-40B4-BE49-F238E27FC236}">
                <a16:creationId xmlns:a16="http://schemas.microsoft.com/office/drawing/2014/main" id="{190F8716-3ED4-E949-844C-D26804E67738}"/>
              </a:ext>
            </a:extLst>
          </p:cNvPr>
          <p:cNvSpPr txBox="1">
            <a:spLocks noChangeArrowheads="1"/>
          </p:cNvSpPr>
          <p:nvPr/>
        </p:nvSpPr>
        <p:spPr bwMode="auto">
          <a:xfrm>
            <a:off x="0" y="1444902"/>
            <a:ext cx="12192000" cy="838200"/>
          </a:xfrm>
          <a:prstGeom prst="rect">
            <a:avLst/>
          </a:prstGeom>
          <a:solidFill>
            <a:schemeClr val="accent3"/>
          </a:solidFill>
          <a:ln w="9525">
            <a:solidFill>
              <a:schemeClr val="accent3"/>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000" b="1" dirty="0">
                <a:solidFill>
                  <a:srgbClr val="FFFFFF"/>
                </a:solidFill>
              </a:rPr>
              <a:t>Income by way of Royalty/ FTS shall be deemed to accrue or arise in India if </a:t>
            </a:r>
            <a:r>
              <a:rPr lang="en-US" altLang="en-US" sz="2000" b="1" i="1" u="sng" dirty="0">
                <a:solidFill>
                  <a:srgbClr val="FFFFFF"/>
                </a:solidFill>
              </a:rPr>
              <a:t>payable by  </a:t>
            </a:r>
            <a:r>
              <a:rPr lang="en-US" altLang="en-US" sz="2000" b="1" dirty="0">
                <a:solidFill>
                  <a:srgbClr val="FFFFFF"/>
                </a:solidFill>
              </a:rPr>
              <a:t> </a:t>
            </a:r>
          </a:p>
        </p:txBody>
      </p:sp>
      <p:grpSp>
        <p:nvGrpSpPr>
          <p:cNvPr id="4" name="Group 3">
            <a:extLst>
              <a:ext uri="{FF2B5EF4-FFF2-40B4-BE49-F238E27FC236}">
                <a16:creationId xmlns:a16="http://schemas.microsoft.com/office/drawing/2014/main" id="{C915CAC1-B72B-1D4C-90AD-C00CD4195AC0}"/>
              </a:ext>
            </a:extLst>
          </p:cNvPr>
          <p:cNvGrpSpPr/>
          <p:nvPr/>
        </p:nvGrpSpPr>
        <p:grpSpPr>
          <a:xfrm>
            <a:off x="532262" y="2294253"/>
            <a:ext cx="10986448" cy="3274410"/>
            <a:chOff x="532262" y="2379258"/>
            <a:chExt cx="10986448" cy="2527300"/>
          </a:xfrm>
        </p:grpSpPr>
        <p:sp>
          <p:nvSpPr>
            <p:cNvPr id="8" name="AutoShape 4">
              <a:extLst>
                <a:ext uri="{FF2B5EF4-FFF2-40B4-BE49-F238E27FC236}">
                  <a16:creationId xmlns:a16="http://schemas.microsoft.com/office/drawing/2014/main" id="{1CF3F8EF-B3D0-4D49-AC9E-53E15D89E09C}"/>
                </a:ext>
              </a:extLst>
            </p:cNvPr>
            <p:cNvSpPr>
              <a:spLocks noChangeArrowheads="1"/>
            </p:cNvSpPr>
            <p:nvPr/>
          </p:nvSpPr>
          <p:spPr bwMode="auto">
            <a:xfrm>
              <a:off x="532262" y="2684058"/>
              <a:ext cx="2059959" cy="381000"/>
            </a:xfrm>
            <a:prstGeom prst="rect">
              <a:avLst/>
            </a:prstGeom>
            <a:ln w="19050">
              <a:solidFill>
                <a:schemeClr val="accent4"/>
              </a:solidFill>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t>Government</a:t>
              </a:r>
            </a:p>
          </p:txBody>
        </p:sp>
        <p:sp>
          <p:nvSpPr>
            <p:cNvPr id="9" name="AutoShape 5">
              <a:extLst>
                <a:ext uri="{FF2B5EF4-FFF2-40B4-BE49-F238E27FC236}">
                  <a16:creationId xmlns:a16="http://schemas.microsoft.com/office/drawing/2014/main" id="{544EBB99-9FBA-174A-B428-3A3490B2B385}"/>
                </a:ext>
              </a:extLst>
            </p:cNvPr>
            <p:cNvSpPr>
              <a:spLocks noChangeArrowheads="1"/>
            </p:cNvSpPr>
            <p:nvPr/>
          </p:nvSpPr>
          <p:spPr bwMode="auto">
            <a:xfrm>
              <a:off x="4357900" y="3336521"/>
              <a:ext cx="3335171" cy="609600"/>
            </a:xfrm>
            <a:prstGeom prst="rect">
              <a:avLst/>
            </a:prstGeom>
            <a:ln w="19050">
              <a:solidFill>
                <a:schemeClr val="accent4"/>
              </a:solidFill>
              <a:headEnd/>
              <a:tailEnd/>
            </a:ln>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i="1" dirty="0"/>
                <a:t>Except</a:t>
              </a:r>
              <a:r>
                <a:rPr lang="en-US" altLang="en-US" dirty="0"/>
                <a:t> Business/ Profession outside India</a:t>
              </a:r>
            </a:p>
          </p:txBody>
        </p:sp>
        <p:sp>
          <p:nvSpPr>
            <p:cNvPr id="12" name="AutoShape 8">
              <a:extLst>
                <a:ext uri="{FF2B5EF4-FFF2-40B4-BE49-F238E27FC236}">
                  <a16:creationId xmlns:a16="http://schemas.microsoft.com/office/drawing/2014/main" id="{15FB791C-F6C5-6846-B65A-27E089BB44BA}"/>
                </a:ext>
              </a:extLst>
            </p:cNvPr>
            <p:cNvSpPr>
              <a:spLocks noChangeArrowheads="1"/>
            </p:cNvSpPr>
            <p:nvPr/>
          </p:nvSpPr>
          <p:spPr bwMode="auto">
            <a:xfrm>
              <a:off x="4946459" y="2684058"/>
              <a:ext cx="2158052" cy="381000"/>
            </a:xfrm>
            <a:prstGeom prst="rect">
              <a:avLst/>
            </a:prstGeom>
            <a:ln w="19050">
              <a:solidFill>
                <a:schemeClr val="accent4"/>
              </a:solidFill>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t>Resident</a:t>
              </a:r>
            </a:p>
          </p:txBody>
        </p:sp>
        <p:sp>
          <p:nvSpPr>
            <p:cNvPr id="13" name="AutoShape 9">
              <a:extLst>
                <a:ext uri="{FF2B5EF4-FFF2-40B4-BE49-F238E27FC236}">
                  <a16:creationId xmlns:a16="http://schemas.microsoft.com/office/drawing/2014/main" id="{B46402B7-A169-3140-8106-FBEB3D450CB1}"/>
                </a:ext>
              </a:extLst>
            </p:cNvPr>
            <p:cNvSpPr>
              <a:spLocks noChangeArrowheads="1"/>
            </p:cNvSpPr>
            <p:nvPr/>
          </p:nvSpPr>
          <p:spPr bwMode="auto">
            <a:xfrm>
              <a:off x="8772097" y="2684058"/>
              <a:ext cx="2158052" cy="381000"/>
            </a:xfrm>
            <a:prstGeom prst="rect">
              <a:avLst/>
            </a:prstGeom>
            <a:ln w="19050">
              <a:solidFill>
                <a:schemeClr val="accent4"/>
              </a:solidFill>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t>NR</a:t>
              </a:r>
            </a:p>
          </p:txBody>
        </p:sp>
        <p:cxnSp>
          <p:nvCxnSpPr>
            <p:cNvPr id="14" name="AutoShape 10">
              <a:extLst>
                <a:ext uri="{FF2B5EF4-FFF2-40B4-BE49-F238E27FC236}">
                  <a16:creationId xmlns:a16="http://schemas.microsoft.com/office/drawing/2014/main" id="{BC0E2789-56D2-C044-92DD-D859C27F3978}"/>
                </a:ext>
              </a:extLst>
            </p:cNvPr>
            <p:cNvCxnSpPr>
              <a:cxnSpLocks noChangeShapeType="1"/>
            </p:cNvCxnSpPr>
            <p:nvPr/>
          </p:nvCxnSpPr>
          <p:spPr bwMode="auto">
            <a:xfrm rot="5400000">
              <a:off x="3641463" y="300036"/>
              <a:ext cx="304800" cy="4463244"/>
            </a:xfrm>
            <a:prstGeom prst="bentConnector3">
              <a:avLst>
                <a:gd name="adj1" fmla="val 50000"/>
              </a:avLst>
            </a:prstGeom>
            <a:noFill/>
            <a:ln w="19050">
              <a:solidFill>
                <a:schemeClr val="accent4"/>
              </a:solidFill>
              <a:miter lim="800000"/>
              <a:headEnd/>
              <a:tailEnd type="triangle" w="med" len="med"/>
            </a:ln>
            <a:extLst>
              <a:ext uri="{909E8E84-426E-40DD-AFC4-6F175D3DCCD1}">
                <a14:hiddenFill xmlns:a14="http://schemas.microsoft.com/office/drawing/2010/main">
                  <a:noFill/>
                </a14:hiddenFill>
              </a:ext>
            </a:extLst>
          </p:spPr>
        </p:cxnSp>
        <p:cxnSp>
          <p:nvCxnSpPr>
            <p:cNvPr id="15" name="AutoShape 11">
              <a:extLst>
                <a:ext uri="{FF2B5EF4-FFF2-40B4-BE49-F238E27FC236}">
                  <a16:creationId xmlns:a16="http://schemas.microsoft.com/office/drawing/2014/main" id="{A7301187-78B2-4746-8F3F-0A45769F012E}"/>
                </a:ext>
              </a:extLst>
            </p:cNvPr>
            <p:cNvCxnSpPr>
              <a:cxnSpLocks noChangeShapeType="1"/>
            </p:cNvCxnSpPr>
            <p:nvPr/>
          </p:nvCxnSpPr>
          <p:spPr bwMode="auto">
            <a:xfrm>
              <a:off x="6025487" y="2379258"/>
              <a:ext cx="0" cy="304800"/>
            </a:xfrm>
            <a:prstGeom prst="straightConnector1">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cxnSp>
        <p:cxnSp>
          <p:nvCxnSpPr>
            <p:cNvPr id="16" name="AutoShape 12">
              <a:extLst>
                <a:ext uri="{FF2B5EF4-FFF2-40B4-BE49-F238E27FC236}">
                  <a16:creationId xmlns:a16="http://schemas.microsoft.com/office/drawing/2014/main" id="{5C33462C-8E39-3E49-8B46-5A7D35C52E12}"/>
                </a:ext>
              </a:extLst>
            </p:cNvPr>
            <p:cNvCxnSpPr>
              <a:cxnSpLocks noChangeShapeType="1"/>
            </p:cNvCxnSpPr>
            <p:nvPr/>
          </p:nvCxnSpPr>
          <p:spPr bwMode="auto">
            <a:xfrm>
              <a:off x="6025487" y="3065059"/>
              <a:ext cx="0" cy="271463"/>
            </a:xfrm>
            <a:prstGeom prst="straightConnector1">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cxnSp>
        <p:sp>
          <p:nvSpPr>
            <p:cNvPr id="17" name="AutoShape 13">
              <a:extLst>
                <a:ext uri="{FF2B5EF4-FFF2-40B4-BE49-F238E27FC236}">
                  <a16:creationId xmlns:a16="http://schemas.microsoft.com/office/drawing/2014/main" id="{426556F2-EEE7-1A44-89C7-2566467052EC}"/>
                </a:ext>
              </a:extLst>
            </p:cNvPr>
            <p:cNvSpPr>
              <a:spLocks noChangeArrowheads="1"/>
            </p:cNvSpPr>
            <p:nvPr/>
          </p:nvSpPr>
          <p:spPr bwMode="auto">
            <a:xfrm>
              <a:off x="4357901" y="4296958"/>
              <a:ext cx="3335171" cy="609600"/>
            </a:xfrm>
            <a:prstGeom prst="rect">
              <a:avLst/>
            </a:prstGeom>
            <a:ln w="19050">
              <a:solidFill>
                <a:schemeClr val="accent4"/>
              </a:solidFill>
              <a:headEnd/>
              <a:tailEnd/>
            </a:ln>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t>Source of income outside India</a:t>
              </a:r>
            </a:p>
          </p:txBody>
        </p:sp>
        <p:cxnSp>
          <p:nvCxnSpPr>
            <p:cNvPr id="18" name="AutoShape 14">
              <a:extLst>
                <a:ext uri="{FF2B5EF4-FFF2-40B4-BE49-F238E27FC236}">
                  <a16:creationId xmlns:a16="http://schemas.microsoft.com/office/drawing/2014/main" id="{6F00288F-0DD3-3F47-B286-1E751DE6FBBE}"/>
                </a:ext>
              </a:extLst>
            </p:cNvPr>
            <p:cNvCxnSpPr>
              <a:cxnSpLocks noChangeShapeType="1"/>
            </p:cNvCxnSpPr>
            <p:nvPr/>
          </p:nvCxnSpPr>
          <p:spPr bwMode="auto">
            <a:xfrm>
              <a:off x="6025487" y="3946122"/>
              <a:ext cx="0" cy="350837"/>
            </a:xfrm>
            <a:prstGeom prst="straightConnector1">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cxnSp>
        <p:sp>
          <p:nvSpPr>
            <p:cNvPr id="19" name="AutoShape 15">
              <a:extLst>
                <a:ext uri="{FF2B5EF4-FFF2-40B4-BE49-F238E27FC236}">
                  <a16:creationId xmlns:a16="http://schemas.microsoft.com/office/drawing/2014/main" id="{C2248B8A-0083-AA43-BF44-D8184BC3420B}"/>
                </a:ext>
              </a:extLst>
            </p:cNvPr>
            <p:cNvSpPr>
              <a:spLocks noChangeArrowheads="1"/>
            </p:cNvSpPr>
            <p:nvPr/>
          </p:nvSpPr>
          <p:spPr bwMode="auto">
            <a:xfrm>
              <a:off x="8183539" y="3336521"/>
              <a:ext cx="3335171" cy="609600"/>
            </a:xfrm>
            <a:prstGeom prst="rect">
              <a:avLst/>
            </a:prstGeom>
            <a:ln w="19050">
              <a:solidFill>
                <a:schemeClr val="accent4"/>
              </a:solidFill>
              <a:headEnd/>
              <a:tailEnd/>
            </a:ln>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i="1" dirty="0"/>
                <a:t>Where</a:t>
              </a:r>
              <a:r>
                <a:rPr lang="en-US" altLang="en-US" dirty="0"/>
                <a:t> Business/ Profession </a:t>
              </a:r>
              <a:br>
                <a:rPr lang="en-US" altLang="en-US" dirty="0"/>
              </a:br>
              <a:r>
                <a:rPr lang="en-US" altLang="en-US" dirty="0"/>
                <a:t>in India</a:t>
              </a:r>
            </a:p>
          </p:txBody>
        </p:sp>
        <p:cxnSp>
          <p:nvCxnSpPr>
            <p:cNvPr id="20" name="AutoShape 16">
              <a:extLst>
                <a:ext uri="{FF2B5EF4-FFF2-40B4-BE49-F238E27FC236}">
                  <a16:creationId xmlns:a16="http://schemas.microsoft.com/office/drawing/2014/main" id="{3A991FDE-8B24-8640-AB75-C80AAAE7B9F8}"/>
                </a:ext>
              </a:extLst>
            </p:cNvPr>
            <p:cNvCxnSpPr>
              <a:cxnSpLocks noChangeShapeType="1"/>
            </p:cNvCxnSpPr>
            <p:nvPr/>
          </p:nvCxnSpPr>
          <p:spPr bwMode="auto">
            <a:xfrm>
              <a:off x="9851123" y="3065059"/>
              <a:ext cx="0" cy="271463"/>
            </a:xfrm>
            <a:prstGeom prst="straightConnector1">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cxnSp>
        <p:sp>
          <p:nvSpPr>
            <p:cNvPr id="21" name="AutoShape 17">
              <a:extLst>
                <a:ext uri="{FF2B5EF4-FFF2-40B4-BE49-F238E27FC236}">
                  <a16:creationId xmlns:a16="http://schemas.microsoft.com/office/drawing/2014/main" id="{6452BEB0-2731-F94B-AAA8-04EBFEA8C5E1}"/>
                </a:ext>
              </a:extLst>
            </p:cNvPr>
            <p:cNvSpPr>
              <a:spLocks noChangeArrowheads="1"/>
            </p:cNvSpPr>
            <p:nvPr/>
          </p:nvSpPr>
          <p:spPr bwMode="auto">
            <a:xfrm>
              <a:off x="8183539" y="4296958"/>
              <a:ext cx="3335171" cy="609600"/>
            </a:xfrm>
            <a:prstGeom prst="rect">
              <a:avLst/>
            </a:prstGeom>
            <a:ln w="19050">
              <a:solidFill>
                <a:schemeClr val="accent4"/>
              </a:solidFill>
              <a:headEnd/>
              <a:tailEnd/>
            </a:ln>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t>Source of income in India</a:t>
              </a:r>
            </a:p>
          </p:txBody>
        </p:sp>
        <p:cxnSp>
          <p:nvCxnSpPr>
            <p:cNvPr id="22" name="AutoShape 18">
              <a:extLst>
                <a:ext uri="{FF2B5EF4-FFF2-40B4-BE49-F238E27FC236}">
                  <a16:creationId xmlns:a16="http://schemas.microsoft.com/office/drawing/2014/main" id="{D6D9D211-D70D-FE4D-B0B6-E1E5D7A4FEBB}"/>
                </a:ext>
              </a:extLst>
            </p:cNvPr>
            <p:cNvCxnSpPr>
              <a:cxnSpLocks noChangeShapeType="1"/>
            </p:cNvCxnSpPr>
            <p:nvPr/>
          </p:nvCxnSpPr>
          <p:spPr bwMode="auto">
            <a:xfrm>
              <a:off x="9851123" y="3946122"/>
              <a:ext cx="0" cy="350837"/>
            </a:xfrm>
            <a:prstGeom prst="straightConnector1">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cxnSp>
        <p:cxnSp>
          <p:nvCxnSpPr>
            <p:cNvPr id="29" name="AutoShape 21">
              <a:extLst>
                <a:ext uri="{FF2B5EF4-FFF2-40B4-BE49-F238E27FC236}">
                  <a16:creationId xmlns:a16="http://schemas.microsoft.com/office/drawing/2014/main" id="{27930785-27D3-FC44-8CE9-EA25C748A88C}"/>
                </a:ext>
              </a:extLst>
            </p:cNvPr>
            <p:cNvCxnSpPr>
              <a:cxnSpLocks noChangeShapeType="1"/>
            </p:cNvCxnSpPr>
            <p:nvPr/>
          </p:nvCxnSpPr>
          <p:spPr bwMode="auto">
            <a:xfrm rot="16200000" flipH="1">
              <a:off x="7785904" y="618839"/>
              <a:ext cx="304800" cy="3825638"/>
            </a:xfrm>
            <a:prstGeom prst="bentConnector3">
              <a:avLst>
                <a:gd name="adj1" fmla="val 50000"/>
              </a:avLst>
            </a:prstGeom>
            <a:noFill/>
            <a:ln w="19050">
              <a:solidFill>
                <a:schemeClr val="accent4"/>
              </a:solidFill>
              <a:miter lim="800000"/>
              <a:headEnd/>
              <a:tailEnd type="triangle" w="med" len="med"/>
            </a:ln>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94902DC4-7D7E-A34F-BF41-3C7B2C0897A1}"/>
                </a:ext>
              </a:extLst>
            </p:cNvPr>
            <p:cNvSpPr txBox="1"/>
            <p:nvPr/>
          </p:nvSpPr>
          <p:spPr>
            <a:xfrm>
              <a:off x="6241774" y="4022322"/>
              <a:ext cx="409056" cy="166287"/>
            </a:xfrm>
            <a:prstGeom prst="rect">
              <a:avLst/>
            </a:prstGeom>
            <a:noFill/>
            <a:ln w="19050">
              <a:noFill/>
            </a:ln>
          </p:spPr>
          <p:txBody>
            <a:bodyPr wrap="square" lIns="0" tIns="0" rIns="0" bIns="0" rtlCol="0">
              <a:spAutoFit/>
            </a:bodyPr>
            <a:lstStyle/>
            <a:p>
              <a:r>
                <a:rPr lang="en-US" sz="1400" b="1" noProof="0" dirty="0">
                  <a:latin typeface="Arial" panose="020B0604020202020204" pitchFamily="34" charset="0"/>
                  <a:cs typeface="Arial" panose="020B0604020202020204" pitchFamily="34" charset="0"/>
                </a:rPr>
                <a:t>OR</a:t>
              </a:r>
            </a:p>
          </p:txBody>
        </p:sp>
        <p:sp>
          <p:nvSpPr>
            <p:cNvPr id="31" name="TextBox 30">
              <a:extLst>
                <a:ext uri="{FF2B5EF4-FFF2-40B4-BE49-F238E27FC236}">
                  <a16:creationId xmlns:a16="http://schemas.microsoft.com/office/drawing/2014/main" id="{589E9CA1-E7C8-C04E-8945-334DA0B373B9}"/>
                </a:ext>
              </a:extLst>
            </p:cNvPr>
            <p:cNvSpPr txBox="1"/>
            <p:nvPr/>
          </p:nvSpPr>
          <p:spPr>
            <a:xfrm>
              <a:off x="9932508" y="4015697"/>
              <a:ext cx="409056" cy="166287"/>
            </a:xfrm>
            <a:prstGeom prst="rect">
              <a:avLst/>
            </a:prstGeom>
            <a:noFill/>
            <a:ln w="19050">
              <a:noFill/>
            </a:ln>
          </p:spPr>
          <p:txBody>
            <a:bodyPr wrap="square" lIns="0" tIns="0" rIns="0" bIns="0" rtlCol="0">
              <a:spAutoFit/>
            </a:bodyPr>
            <a:lstStyle/>
            <a:p>
              <a:r>
                <a:rPr lang="en-US" sz="1400" b="1" noProof="0" dirty="0">
                  <a:latin typeface="Arial" panose="020B0604020202020204" pitchFamily="34" charset="0"/>
                  <a:cs typeface="Arial" panose="020B0604020202020204" pitchFamily="34" charset="0"/>
                </a:rPr>
                <a:t>OR</a:t>
              </a:r>
            </a:p>
          </p:txBody>
        </p:sp>
      </p:grpSp>
    </p:spTree>
    <p:extLst>
      <p:ext uri="{BB962C8B-B14F-4D97-AF65-F5344CB8AC3E}">
        <p14:creationId xmlns:p14="http://schemas.microsoft.com/office/powerpoint/2010/main" val="338049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p:txBody>
          <a:bodyPr>
            <a:noAutofit/>
          </a:bodyPr>
          <a:lstStyle/>
          <a:p>
            <a:r>
              <a:rPr lang="en-US" dirty="0"/>
              <a:t>Overview of Section 195</a:t>
            </a:r>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7</a:t>
            </a:fld>
            <a:endParaRPr lang="en-GB" dirty="0"/>
          </a:p>
        </p:txBody>
      </p:sp>
      <p:sp>
        <p:nvSpPr>
          <p:cNvPr id="41" name="Rectangle 40">
            <a:extLst>
              <a:ext uri="{FF2B5EF4-FFF2-40B4-BE49-F238E27FC236}">
                <a16:creationId xmlns:a16="http://schemas.microsoft.com/office/drawing/2014/main" id="{119A60C7-7BB7-3940-8EAE-7035CEA56B77}"/>
              </a:ext>
            </a:extLst>
          </p:cNvPr>
          <p:cNvSpPr/>
          <p:nvPr/>
        </p:nvSpPr>
        <p:spPr>
          <a:xfrm>
            <a:off x="5274118" y="1309351"/>
            <a:ext cx="1649056" cy="986538"/>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95" tIns="23495" rIns="23495" bIns="86547" numCol="1" spcCol="1270" anchor="ctr" anchorCtr="0">
            <a:noAutofit/>
          </a:bodyPr>
          <a:lstStyle/>
          <a:p>
            <a:pPr lvl="0" algn="ctr" defTabSz="164465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Section 195</a:t>
            </a:r>
          </a:p>
        </p:txBody>
      </p:sp>
      <p:grpSp>
        <p:nvGrpSpPr>
          <p:cNvPr id="54" name="Group 53">
            <a:extLst>
              <a:ext uri="{FF2B5EF4-FFF2-40B4-BE49-F238E27FC236}">
                <a16:creationId xmlns:a16="http://schemas.microsoft.com/office/drawing/2014/main" id="{E81E356C-AFF3-754B-9CA5-8F5282A9FD7F}"/>
              </a:ext>
            </a:extLst>
          </p:cNvPr>
          <p:cNvGrpSpPr/>
          <p:nvPr/>
        </p:nvGrpSpPr>
        <p:grpSpPr>
          <a:xfrm>
            <a:off x="459020" y="2811081"/>
            <a:ext cx="11297569" cy="2479070"/>
            <a:chOff x="459020" y="2811081"/>
            <a:chExt cx="9655751" cy="2479070"/>
          </a:xfrm>
        </p:grpSpPr>
        <p:grpSp>
          <p:nvGrpSpPr>
            <p:cNvPr id="53" name="Group 52">
              <a:extLst>
                <a:ext uri="{FF2B5EF4-FFF2-40B4-BE49-F238E27FC236}">
                  <a16:creationId xmlns:a16="http://schemas.microsoft.com/office/drawing/2014/main" id="{4AF0242A-3322-0A42-A950-8CE9F9BF766C}"/>
                </a:ext>
              </a:extLst>
            </p:cNvPr>
            <p:cNvGrpSpPr/>
            <p:nvPr/>
          </p:nvGrpSpPr>
          <p:grpSpPr>
            <a:xfrm>
              <a:off x="459020" y="2811081"/>
              <a:ext cx="1220490" cy="2464392"/>
              <a:chOff x="459020" y="2865890"/>
              <a:chExt cx="1220490" cy="2464392"/>
            </a:xfrm>
          </p:grpSpPr>
          <p:sp>
            <p:nvSpPr>
              <p:cNvPr id="42" name="Rectangle 41">
                <a:extLst>
                  <a:ext uri="{FF2B5EF4-FFF2-40B4-BE49-F238E27FC236}">
                    <a16:creationId xmlns:a16="http://schemas.microsoft.com/office/drawing/2014/main" id="{15BF045A-DDCC-7444-A9D5-5B488D8896E6}"/>
                  </a:ext>
                </a:extLst>
              </p:cNvPr>
              <p:cNvSpPr/>
              <p:nvPr/>
            </p:nvSpPr>
            <p:spPr>
              <a:xfrm>
                <a:off x="459020" y="2865890"/>
                <a:ext cx="1220490" cy="986538"/>
              </a:xfrm>
              <a:prstGeom prst="rect">
                <a:avLst/>
              </a:prstGeom>
              <a:solidFill>
                <a:schemeClr val="accent3"/>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95" tIns="23495" rIns="23495" bIns="86547" numCol="1" spcCol="1270" anchor="ctr" anchorCtr="0">
                <a:noAutofit/>
              </a:bodyPr>
              <a:lstStyle/>
              <a:p>
                <a:pPr lvl="0" algn="ctr" defTabSz="1644650">
                  <a:spcBef>
                    <a:spcPct val="0"/>
                  </a:spcBef>
                  <a:spcAft>
                    <a:spcPct val="35000"/>
                  </a:spcAft>
                </a:pPr>
                <a:r>
                  <a:rPr lang="en-US" sz="1600" b="1" kern="1200" dirty="0">
                    <a:latin typeface="Arial" panose="020B0604020202020204" pitchFamily="34" charset="0"/>
                    <a:cs typeface="Arial" panose="020B0604020202020204" pitchFamily="34" charset="0"/>
                  </a:rPr>
                  <a:t>195(1)</a:t>
                </a:r>
              </a:p>
            </p:txBody>
          </p:sp>
          <p:sp>
            <p:nvSpPr>
              <p:cNvPr id="43" name="Freeform 42">
                <a:extLst>
                  <a:ext uri="{FF2B5EF4-FFF2-40B4-BE49-F238E27FC236}">
                    <a16:creationId xmlns:a16="http://schemas.microsoft.com/office/drawing/2014/main" id="{8B33546F-034A-6A4F-94DB-769F1286CF58}"/>
                  </a:ext>
                </a:extLst>
              </p:cNvPr>
              <p:cNvSpPr/>
              <p:nvPr/>
            </p:nvSpPr>
            <p:spPr>
              <a:xfrm>
                <a:off x="459020" y="3725059"/>
                <a:ext cx="1220490" cy="1605223"/>
              </a:xfrm>
              <a:custGeom>
                <a:avLst/>
                <a:gdLst>
                  <a:gd name="connsiteX0" fmla="*/ 0 w 1066124"/>
                  <a:gd name="connsiteY0" fmla="*/ 0 h 204441"/>
                  <a:gd name="connsiteX1" fmla="*/ 1066124 w 1066124"/>
                  <a:gd name="connsiteY1" fmla="*/ 0 h 204441"/>
                  <a:gd name="connsiteX2" fmla="*/ 1066124 w 1066124"/>
                  <a:gd name="connsiteY2" fmla="*/ 204441 h 204441"/>
                  <a:gd name="connsiteX3" fmla="*/ 0 w 1066124"/>
                  <a:gd name="connsiteY3" fmla="*/ 204441 h 204441"/>
                  <a:gd name="connsiteX4" fmla="*/ 0 w 1066124"/>
                  <a:gd name="connsiteY4" fmla="*/ 0 h 20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24" h="204441">
                    <a:moveTo>
                      <a:pt x="0" y="0"/>
                    </a:moveTo>
                    <a:lnTo>
                      <a:pt x="1066124" y="0"/>
                    </a:lnTo>
                    <a:lnTo>
                      <a:pt x="1066124" y="204441"/>
                    </a:lnTo>
                    <a:lnTo>
                      <a:pt x="0" y="204441"/>
                    </a:lnTo>
                    <a:lnTo>
                      <a:pt x="0" y="0"/>
                    </a:lnTo>
                    <a:close/>
                  </a:path>
                </a:pathLst>
              </a:custGeom>
              <a:solidFill>
                <a:srgbClr val="FFFFFF"/>
              </a:solidFill>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36000" rIns="35560" bIns="8890" numCol="1" spcCol="1270" anchor="t" anchorCtr="0">
                <a:noAutofit/>
              </a:bodyPr>
              <a:lstStyle/>
              <a:p>
                <a:pPr algn="ctr" defTabSz="622300">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Scope and Conditions for  Applicability</a:t>
                </a:r>
              </a:p>
            </p:txBody>
          </p:sp>
        </p:grpSp>
        <p:grpSp>
          <p:nvGrpSpPr>
            <p:cNvPr id="52" name="Group 51">
              <a:extLst>
                <a:ext uri="{FF2B5EF4-FFF2-40B4-BE49-F238E27FC236}">
                  <a16:creationId xmlns:a16="http://schemas.microsoft.com/office/drawing/2014/main" id="{40055AF7-3747-5C4D-B909-51715768A420}"/>
                </a:ext>
              </a:extLst>
            </p:cNvPr>
            <p:cNvGrpSpPr/>
            <p:nvPr/>
          </p:nvGrpSpPr>
          <p:grpSpPr>
            <a:xfrm>
              <a:off x="1836984" y="2811081"/>
              <a:ext cx="1254289" cy="2464392"/>
              <a:chOff x="2185408" y="2865890"/>
              <a:chExt cx="1254289" cy="2464392"/>
            </a:xfrm>
          </p:grpSpPr>
          <p:sp>
            <p:nvSpPr>
              <p:cNvPr id="24" name="Rectangle 23">
                <a:extLst>
                  <a:ext uri="{FF2B5EF4-FFF2-40B4-BE49-F238E27FC236}">
                    <a16:creationId xmlns:a16="http://schemas.microsoft.com/office/drawing/2014/main" id="{D4270485-9BE4-4148-A46F-F28D9CB8A445}"/>
                  </a:ext>
                </a:extLst>
              </p:cNvPr>
              <p:cNvSpPr/>
              <p:nvPr/>
            </p:nvSpPr>
            <p:spPr>
              <a:xfrm>
                <a:off x="2186201" y="2865890"/>
                <a:ext cx="1252703" cy="986538"/>
              </a:xfrm>
              <a:prstGeom prst="rect">
                <a:avLst/>
              </a:prstGeom>
              <a:solidFill>
                <a:schemeClr val="accent4"/>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95" tIns="23495" rIns="23495" bIns="86547" numCol="1" spcCol="1270" anchor="ctr" anchorCtr="0">
                <a:noAutofit/>
              </a:bodyPr>
              <a:lstStyle/>
              <a:p>
                <a:pPr lvl="0" algn="ctr" defTabSz="1644650">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195(2)</a:t>
                </a:r>
              </a:p>
            </p:txBody>
          </p:sp>
          <p:sp>
            <p:nvSpPr>
              <p:cNvPr id="44" name="Freeform 43">
                <a:extLst>
                  <a:ext uri="{FF2B5EF4-FFF2-40B4-BE49-F238E27FC236}">
                    <a16:creationId xmlns:a16="http://schemas.microsoft.com/office/drawing/2014/main" id="{C67FEE8D-47DE-E240-8C96-119817EC5746}"/>
                  </a:ext>
                </a:extLst>
              </p:cNvPr>
              <p:cNvSpPr/>
              <p:nvPr/>
            </p:nvSpPr>
            <p:spPr>
              <a:xfrm>
                <a:off x="2185408" y="3725059"/>
                <a:ext cx="1254289" cy="1605223"/>
              </a:xfrm>
              <a:custGeom>
                <a:avLst/>
                <a:gdLst>
                  <a:gd name="connsiteX0" fmla="*/ 0 w 1066124"/>
                  <a:gd name="connsiteY0" fmla="*/ 0 h 204441"/>
                  <a:gd name="connsiteX1" fmla="*/ 1066124 w 1066124"/>
                  <a:gd name="connsiteY1" fmla="*/ 0 h 204441"/>
                  <a:gd name="connsiteX2" fmla="*/ 1066124 w 1066124"/>
                  <a:gd name="connsiteY2" fmla="*/ 204441 h 204441"/>
                  <a:gd name="connsiteX3" fmla="*/ 0 w 1066124"/>
                  <a:gd name="connsiteY3" fmla="*/ 204441 h 204441"/>
                  <a:gd name="connsiteX4" fmla="*/ 0 w 1066124"/>
                  <a:gd name="connsiteY4" fmla="*/ 0 h 20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24" h="204441">
                    <a:moveTo>
                      <a:pt x="0" y="0"/>
                    </a:moveTo>
                    <a:lnTo>
                      <a:pt x="1066124" y="0"/>
                    </a:lnTo>
                    <a:lnTo>
                      <a:pt x="1066124" y="204441"/>
                    </a:lnTo>
                    <a:lnTo>
                      <a:pt x="0" y="204441"/>
                    </a:lnTo>
                    <a:lnTo>
                      <a:pt x="0" y="0"/>
                    </a:lnTo>
                    <a:close/>
                  </a:path>
                </a:pathLst>
              </a:custGeom>
              <a:solidFill>
                <a:srgbClr val="FFFFFF"/>
              </a:solidFill>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36000" rIns="35560" bIns="8890" numCol="1" spcCol="1270" anchor="t" anchorCtr="0">
                <a:noAutofit/>
              </a:bodyPr>
              <a:lstStyle/>
              <a:p>
                <a:pPr algn="ctr" defTabSz="622300">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Application by payer to the Assessing Officer</a:t>
                </a:r>
              </a:p>
              <a:p>
                <a:pPr lvl="0" algn="ctr" defTabSz="622300">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EB0E2A85-CAE8-004A-AF0C-6334B94507D0}"/>
                </a:ext>
              </a:extLst>
            </p:cNvPr>
            <p:cNvGrpSpPr/>
            <p:nvPr/>
          </p:nvGrpSpPr>
          <p:grpSpPr>
            <a:xfrm>
              <a:off x="3248747" y="2811081"/>
              <a:ext cx="1240950" cy="2464392"/>
              <a:chOff x="3878607" y="2865890"/>
              <a:chExt cx="1240950" cy="2464392"/>
            </a:xfrm>
          </p:grpSpPr>
          <p:sp>
            <p:nvSpPr>
              <p:cNvPr id="32" name="Rectangle 31">
                <a:extLst>
                  <a:ext uri="{FF2B5EF4-FFF2-40B4-BE49-F238E27FC236}">
                    <a16:creationId xmlns:a16="http://schemas.microsoft.com/office/drawing/2014/main" id="{9301ECD3-6EFC-3747-9CDD-0E618A1BDEA7}"/>
                  </a:ext>
                </a:extLst>
              </p:cNvPr>
              <p:cNvSpPr/>
              <p:nvPr/>
            </p:nvSpPr>
            <p:spPr>
              <a:xfrm>
                <a:off x="3879438" y="2865890"/>
                <a:ext cx="1239038" cy="986538"/>
              </a:xfrm>
              <a:prstGeom prst="rect">
                <a:avLst/>
              </a:prstGeom>
              <a:solidFill>
                <a:schemeClr val="accent3"/>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95" tIns="23495" rIns="23495" bIns="86547" numCol="1" spcCol="1270" anchor="ctr" anchorCtr="0">
                <a:noAutofit/>
              </a:bodyPr>
              <a:lstStyle/>
              <a:p>
                <a:pPr lvl="0" algn="ctr" defTabSz="1644650">
                  <a:spcBef>
                    <a:spcPct val="0"/>
                  </a:spcBef>
                  <a:spcAft>
                    <a:spcPct val="35000"/>
                  </a:spcAft>
                </a:pPr>
                <a:r>
                  <a:rPr lang="en-US" sz="1600" b="1" kern="1200" dirty="0">
                    <a:latin typeface="Arial" panose="020B0604020202020204" pitchFamily="34" charset="0"/>
                    <a:cs typeface="Arial" panose="020B0604020202020204" pitchFamily="34" charset="0"/>
                  </a:rPr>
                  <a:t>195(3)</a:t>
                </a:r>
              </a:p>
            </p:txBody>
          </p:sp>
          <p:sp>
            <p:nvSpPr>
              <p:cNvPr id="45" name="Freeform 44">
                <a:extLst>
                  <a:ext uri="{FF2B5EF4-FFF2-40B4-BE49-F238E27FC236}">
                    <a16:creationId xmlns:a16="http://schemas.microsoft.com/office/drawing/2014/main" id="{0F5BB1F9-616A-C040-86B6-B7B97C881A98}"/>
                  </a:ext>
                </a:extLst>
              </p:cNvPr>
              <p:cNvSpPr/>
              <p:nvPr/>
            </p:nvSpPr>
            <p:spPr>
              <a:xfrm>
                <a:off x="3878607" y="3725059"/>
                <a:ext cx="1240950" cy="1605223"/>
              </a:xfrm>
              <a:custGeom>
                <a:avLst/>
                <a:gdLst>
                  <a:gd name="connsiteX0" fmla="*/ 0 w 1066124"/>
                  <a:gd name="connsiteY0" fmla="*/ 0 h 204441"/>
                  <a:gd name="connsiteX1" fmla="*/ 1066124 w 1066124"/>
                  <a:gd name="connsiteY1" fmla="*/ 0 h 204441"/>
                  <a:gd name="connsiteX2" fmla="*/ 1066124 w 1066124"/>
                  <a:gd name="connsiteY2" fmla="*/ 204441 h 204441"/>
                  <a:gd name="connsiteX3" fmla="*/ 0 w 1066124"/>
                  <a:gd name="connsiteY3" fmla="*/ 204441 h 204441"/>
                  <a:gd name="connsiteX4" fmla="*/ 0 w 1066124"/>
                  <a:gd name="connsiteY4" fmla="*/ 0 h 20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24" h="204441">
                    <a:moveTo>
                      <a:pt x="0" y="0"/>
                    </a:moveTo>
                    <a:lnTo>
                      <a:pt x="1066124" y="0"/>
                    </a:lnTo>
                    <a:lnTo>
                      <a:pt x="1066124" y="204441"/>
                    </a:lnTo>
                    <a:lnTo>
                      <a:pt x="0" y="204441"/>
                    </a:lnTo>
                    <a:lnTo>
                      <a:pt x="0" y="0"/>
                    </a:lnTo>
                    <a:close/>
                  </a:path>
                </a:pathLst>
              </a:custGeom>
              <a:solidFill>
                <a:srgbClr val="FFFFFF"/>
              </a:solidFill>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36000" rIns="35560" bIns="8890" numCol="1" spcCol="1270" anchor="t" anchorCtr="0">
                <a:noAutofit/>
              </a:bodyPr>
              <a:lstStyle/>
              <a:p>
                <a:pPr algn="ctr" defTabSz="622300">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Application by payee to the Assessing Officer</a:t>
                </a:r>
              </a:p>
              <a:p>
                <a:pPr lvl="0" algn="ctr" defTabSz="622300">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A791B4E3-E184-264C-A1EE-0EE1094A9DBC}"/>
                </a:ext>
              </a:extLst>
            </p:cNvPr>
            <p:cNvGrpSpPr/>
            <p:nvPr/>
          </p:nvGrpSpPr>
          <p:grpSpPr>
            <a:xfrm>
              <a:off x="4651796" y="2811081"/>
              <a:ext cx="1241739" cy="2449948"/>
              <a:chOff x="5559264" y="2880334"/>
              <a:chExt cx="1241739" cy="2449948"/>
            </a:xfrm>
          </p:grpSpPr>
          <p:sp>
            <p:nvSpPr>
              <p:cNvPr id="28" name="Rectangle 27">
                <a:extLst>
                  <a:ext uri="{FF2B5EF4-FFF2-40B4-BE49-F238E27FC236}">
                    <a16:creationId xmlns:a16="http://schemas.microsoft.com/office/drawing/2014/main" id="{9949E708-E59D-EB42-9F74-5D57398AFE97}"/>
                  </a:ext>
                </a:extLst>
              </p:cNvPr>
              <p:cNvSpPr/>
              <p:nvPr/>
            </p:nvSpPr>
            <p:spPr>
              <a:xfrm>
                <a:off x="5559264" y="2880334"/>
                <a:ext cx="1241139" cy="986538"/>
              </a:xfrm>
              <a:prstGeom prst="rect">
                <a:avLst/>
              </a:prstGeom>
              <a:solidFill>
                <a:schemeClr val="accent4"/>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95" tIns="23495" rIns="23495" bIns="86547" numCol="1" spcCol="1270" anchor="ctr" anchorCtr="0">
                <a:noAutofit/>
              </a:bodyPr>
              <a:lstStyle/>
              <a:p>
                <a:pPr lvl="0" algn="ctr" defTabSz="1644650">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195(4)</a:t>
                </a:r>
              </a:p>
            </p:txBody>
          </p:sp>
          <p:sp>
            <p:nvSpPr>
              <p:cNvPr id="46" name="Freeform 45">
                <a:extLst>
                  <a:ext uri="{FF2B5EF4-FFF2-40B4-BE49-F238E27FC236}">
                    <a16:creationId xmlns:a16="http://schemas.microsoft.com/office/drawing/2014/main" id="{856ADD69-67D1-2D48-87D8-54529FAF0642}"/>
                  </a:ext>
                </a:extLst>
              </p:cNvPr>
              <p:cNvSpPr/>
              <p:nvPr/>
            </p:nvSpPr>
            <p:spPr>
              <a:xfrm>
                <a:off x="5560049" y="3725059"/>
                <a:ext cx="1240954" cy="1605223"/>
              </a:xfrm>
              <a:custGeom>
                <a:avLst/>
                <a:gdLst>
                  <a:gd name="connsiteX0" fmla="*/ 0 w 1066124"/>
                  <a:gd name="connsiteY0" fmla="*/ 0 h 204441"/>
                  <a:gd name="connsiteX1" fmla="*/ 1066124 w 1066124"/>
                  <a:gd name="connsiteY1" fmla="*/ 0 h 204441"/>
                  <a:gd name="connsiteX2" fmla="*/ 1066124 w 1066124"/>
                  <a:gd name="connsiteY2" fmla="*/ 204441 h 204441"/>
                  <a:gd name="connsiteX3" fmla="*/ 0 w 1066124"/>
                  <a:gd name="connsiteY3" fmla="*/ 204441 h 204441"/>
                  <a:gd name="connsiteX4" fmla="*/ 0 w 1066124"/>
                  <a:gd name="connsiteY4" fmla="*/ 0 h 20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24" h="204441">
                    <a:moveTo>
                      <a:pt x="0" y="0"/>
                    </a:moveTo>
                    <a:lnTo>
                      <a:pt x="1066124" y="0"/>
                    </a:lnTo>
                    <a:lnTo>
                      <a:pt x="1066124" y="204441"/>
                    </a:lnTo>
                    <a:lnTo>
                      <a:pt x="0" y="204441"/>
                    </a:lnTo>
                    <a:lnTo>
                      <a:pt x="0" y="0"/>
                    </a:lnTo>
                    <a:close/>
                  </a:path>
                </a:pathLst>
              </a:custGeom>
              <a:solidFill>
                <a:srgbClr val="FFFFFF"/>
              </a:solidFill>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36000" rIns="35560" bIns="8890" numCol="1" spcCol="1270" anchor="t" anchorCtr="0">
                <a:noAutofit/>
              </a:bodyPr>
              <a:lstStyle/>
              <a:p>
                <a:pPr algn="ctr" defTabSz="622300">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Validity period of  the Certificate</a:t>
                </a:r>
              </a:p>
              <a:p>
                <a:pPr lvl="0" algn="ctr" defTabSz="622300">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5312B008-0D88-374B-B7A8-199CF0A2851F}"/>
                </a:ext>
              </a:extLst>
            </p:cNvPr>
            <p:cNvGrpSpPr/>
            <p:nvPr/>
          </p:nvGrpSpPr>
          <p:grpSpPr>
            <a:xfrm>
              <a:off x="6051009" y="2811081"/>
              <a:ext cx="1242111" cy="2449949"/>
              <a:chOff x="7234041" y="2811081"/>
              <a:chExt cx="1242111" cy="2449949"/>
            </a:xfrm>
          </p:grpSpPr>
          <p:sp>
            <p:nvSpPr>
              <p:cNvPr id="27" name="Rectangle 26">
                <a:extLst>
                  <a:ext uri="{FF2B5EF4-FFF2-40B4-BE49-F238E27FC236}">
                    <a16:creationId xmlns:a16="http://schemas.microsoft.com/office/drawing/2014/main" id="{CB0D83D9-4E83-2747-B581-26CA7BBE47D2}"/>
                  </a:ext>
                </a:extLst>
              </p:cNvPr>
              <p:cNvSpPr/>
              <p:nvPr/>
            </p:nvSpPr>
            <p:spPr>
              <a:xfrm>
                <a:off x="7234041" y="2811081"/>
                <a:ext cx="1241220" cy="986538"/>
              </a:xfrm>
              <a:prstGeom prst="rect">
                <a:avLst/>
              </a:prstGeom>
              <a:solidFill>
                <a:schemeClr val="accent3"/>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95" tIns="23495" rIns="23495" bIns="86547" numCol="1" spcCol="1270" anchor="ctr" anchorCtr="0">
                <a:noAutofit/>
              </a:bodyPr>
              <a:lstStyle/>
              <a:p>
                <a:pPr lvl="0" algn="ctr" defTabSz="1644650">
                  <a:spcBef>
                    <a:spcPct val="0"/>
                  </a:spcBef>
                  <a:spcAft>
                    <a:spcPct val="35000"/>
                  </a:spcAft>
                </a:pPr>
                <a:r>
                  <a:rPr lang="en-US" sz="1600" b="1" kern="1200" dirty="0">
                    <a:latin typeface="Arial" panose="020B0604020202020204" pitchFamily="34" charset="0"/>
                    <a:cs typeface="Arial" panose="020B0604020202020204" pitchFamily="34" charset="0"/>
                  </a:rPr>
                  <a:t>195(5)</a:t>
                </a:r>
              </a:p>
            </p:txBody>
          </p:sp>
          <p:sp>
            <p:nvSpPr>
              <p:cNvPr id="47" name="Freeform 46">
                <a:extLst>
                  <a:ext uri="{FF2B5EF4-FFF2-40B4-BE49-F238E27FC236}">
                    <a16:creationId xmlns:a16="http://schemas.microsoft.com/office/drawing/2014/main" id="{3748FCFA-E702-D347-91B7-7864A8BC9303}"/>
                  </a:ext>
                </a:extLst>
              </p:cNvPr>
              <p:cNvSpPr/>
              <p:nvPr/>
            </p:nvSpPr>
            <p:spPr>
              <a:xfrm>
                <a:off x="7235196" y="3655806"/>
                <a:ext cx="1240956" cy="1605224"/>
              </a:xfrm>
              <a:custGeom>
                <a:avLst/>
                <a:gdLst>
                  <a:gd name="connsiteX0" fmla="*/ 0 w 1066124"/>
                  <a:gd name="connsiteY0" fmla="*/ 0 h 204441"/>
                  <a:gd name="connsiteX1" fmla="*/ 1066124 w 1066124"/>
                  <a:gd name="connsiteY1" fmla="*/ 0 h 204441"/>
                  <a:gd name="connsiteX2" fmla="*/ 1066124 w 1066124"/>
                  <a:gd name="connsiteY2" fmla="*/ 204441 h 204441"/>
                  <a:gd name="connsiteX3" fmla="*/ 0 w 1066124"/>
                  <a:gd name="connsiteY3" fmla="*/ 204441 h 204441"/>
                  <a:gd name="connsiteX4" fmla="*/ 0 w 1066124"/>
                  <a:gd name="connsiteY4" fmla="*/ 0 h 20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24" h="204441">
                    <a:moveTo>
                      <a:pt x="0" y="0"/>
                    </a:moveTo>
                    <a:lnTo>
                      <a:pt x="1066124" y="0"/>
                    </a:lnTo>
                    <a:lnTo>
                      <a:pt x="1066124" y="204441"/>
                    </a:lnTo>
                    <a:lnTo>
                      <a:pt x="0" y="204441"/>
                    </a:lnTo>
                    <a:lnTo>
                      <a:pt x="0" y="0"/>
                    </a:lnTo>
                    <a:close/>
                  </a:path>
                </a:pathLst>
              </a:custGeom>
              <a:solidFill>
                <a:srgbClr val="FFFFFF"/>
              </a:solidFill>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36000" rIns="35560" bIns="8890" numCol="1" spcCol="1270" anchor="t" anchorCtr="0">
                <a:noAutofit/>
              </a:bodyPr>
              <a:lstStyle/>
              <a:p>
                <a:pPr algn="ctr" defTabSz="622300">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Power of the CBDT to issue notifications</a:t>
                </a:r>
              </a:p>
              <a:p>
                <a:pPr lvl="0" algn="ctr" defTabSz="622300">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D260FA18-BB88-EC4E-8C96-51E1124DA0A3}"/>
                </a:ext>
              </a:extLst>
            </p:cNvPr>
            <p:cNvGrpSpPr/>
            <p:nvPr/>
          </p:nvGrpSpPr>
          <p:grpSpPr>
            <a:xfrm>
              <a:off x="7450594" y="2811081"/>
              <a:ext cx="1240954" cy="2464392"/>
              <a:chOff x="8913525" y="2865890"/>
              <a:chExt cx="1240954" cy="2464392"/>
            </a:xfrm>
          </p:grpSpPr>
          <p:sp>
            <p:nvSpPr>
              <p:cNvPr id="26" name="Rectangle 25">
                <a:extLst>
                  <a:ext uri="{FF2B5EF4-FFF2-40B4-BE49-F238E27FC236}">
                    <a16:creationId xmlns:a16="http://schemas.microsoft.com/office/drawing/2014/main" id="{05DCA27B-C1FB-6647-B275-2B4C6022162A}"/>
                  </a:ext>
                </a:extLst>
              </p:cNvPr>
              <p:cNvSpPr/>
              <p:nvPr/>
            </p:nvSpPr>
            <p:spPr>
              <a:xfrm>
                <a:off x="8915908" y="2865890"/>
                <a:ext cx="1236804" cy="986538"/>
              </a:xfrm>
              <a:prstGeom prst="rect">
                <a:avLst/>
              </a:prstGeom>
              <a:solidFill>
                <a:schemeClr val="accent4"/>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95" tIns="23495" rIns="23495" bIns="86547" numCol="1" spcCol="1270" anchor="ctr" anchorCtr="0">
                <a:noAutofit/>
              </a:bodyPr>
              <a:lstStyle/>
              <a:p>
                <a:pPr lvl="0" algn="ctr" defTabSz="1644650">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195(6)</a:t>
                </a:r>
              </a:p>
            </p:txBody>
          </p:sp>
          <p:sp>
            <p:nvSpPr>
              <p:cNvPr id="48" name="Freeform 47">
                <a:extLst>
                  <a:ext uri="{FF2B5EF4-FFF2-40B4-BE49-F238E27FC236}">
                    <a16:creationId xmlns:a16="http://schemas.microsoft.com/office/drawing/2014/main" id="{F2019893-2782-0649-8B4B-0AF788882A2D}"/>
                  </a:ext>
                </a:extLst>
              </p:cNvPr>
              <p:cNvSpPr/>
              <p:nvPr/>
            </p:nvSpPr>
            <p:spPr>
              <a:xfrm>
                <a:off x="8913525" y="3725059"/>
                <a:ext cx="1240954" cy="1605223"/>
              </a:xfrm>
              <a:custGeom>
                <a:avLst/>
                <a:gdLst>
                  <a:gd name="connsiteX0" fmla="*/ 0 w 1066124"/>
                  <a:gd name="connsiteY0" fmla="*/ 0 h 204441"/>
                  <a:gd name="connsiteX1" fmla="*/ 1066124 w 1066124"/>
                  <a:gd name="connsiteY1" fmla="*/ 0 h 204441"/>
                  <a:gd name="connsiteX2" fmla="*/ 1066124 w 1066124"/>
                  <a:gd name="connsiteY2" fmla="*/ 204441 h 204441"/>
                  <a:gd name="connsiteX3" fmla="*/ 0 w 1066124"/>
                  <a:gd name="connsiteY3" fmla="*/ 204441 h 204441"/>
                  <a:gd name="connsiteX4" fmla="*/ 0 w 1066124"/>
                  <a:gd name="connsiteY4" fmla="*/ 0 h 20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24" h="204441">
                    <a:moveTo>
                      <a:pt x="0" y="0"/>
                    </a:moveTo>
                    <a:lnTo>
                      <a:pt x="1066124" y="0"/>
                    </a:lnTo>
                    <a:lnTo>
                      <a:pt x="1066124" y="204441"/>
                    </a:lnTo>
                    <a:lnTo>
                      <a:pt x="0" y="204441"/>
                    </a:lnTo>
                    <a:lnTo>
                      <a:pt x="0" y="0"/>
                    </a:lnTo>
                    <a:close/>
                  </a:path>
                </a:pathLst>
              </a:custGeom>
              <a:solidFill>
                <a:srgbClr val="FFFFFF"/>
              </a:solidFill>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36000" rIns="35560" bIns="8890" numCol="1" spcCol="1270" anchor="t" anchorCtr="0">
                <a:noAutofit/>
              </a:bodyPr>
              <a:lstStyle/>
              <a:p>
                <a:pPr lvl="0" algn="ctr" defTabSz="622300">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Furnishing of information by payer</a:t>
                </a:r>
              </a:p>
              <a:p>
                <a:pPr lvl="0" algn="ctr" defTabSz="622300">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B010B33-068F-1A44-A1FB-2FE7D0818844}"/>
                </a:ext>
              </a:extLst>
            </p:cNvPr>
            <p:cNvGrpSpPr/>
            <p:nvPr/>
          </p:nvGrpSpPr>
          <p:grpSpPr>
            <a:xfrm>
              <a:off x="8849421" y="2811081"/>
              <a:ext cx="1265350" cy="2479070"/>
              <a:chOff x="10583656" y="2851212"/>
              <a:chExt cx="1265350" cy="2479070"/>
            </a:xfrm>
          </p:grpSpPr>
          <p:sp>
            <p:nvSpPr>
              <p:cNvPr id="33" name="Rectangle 32">
                <a:extLst>
                  <a:ext uri="{FF2B5EF4-FFF2-40B4-BE49-F238E27FC236}">
                    <a16:creationId xmlns:a16="http://schemas.microsoft.com/office/drawing/2014/main" id="{308A1D16-2EFB-CC44-AF17-27884DF20CFC}"/>
                  </a:ext>
                </a:extLst>
              </p:cNvPr>
              <p:cNvSpPr/>
              <p:nvPr/>
            </p:nvSpPr>
            <p:spPr>
              <a:xfrm>
                <a:off x="10592787" y="2851212"/>
                <a:ext cx="1256219" cy="986538"/>
              </a:xfrm>
              <a:prstGeom prst="rect">
                <a:avLst/>
              </a:prstGeom>
              <a:solidFill>
                <a:schemeClr val="accent3"/>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95" tIns="23495" rIns="23495" bIns="86547" numCol="1" spcCol="1270" anchor="ctr" anchorCtr="0">
                <a:noAutofit/>
              </a:bodyPr>
              <a:lstStyle/>
              <a:p>
                <a:pPr lvl="0" algn="ctr" defTabSz="1644650">
                  <a:spcBef>
                    <a:spcPct val="0"/>
                  </a:spcBef>
                  <a:spcAft>
                    <a:spcPct val="35000"/>
                  </a:spcAft>
                </a:pPr>
                <a:r>
                  <a:rPr lang="en-US" sz="1600" b="1" kern="1200" dirty="0">
                    <a:latin typeface="Arial" panose="020B0604020202020204" pitchFamily="34" charset="0"/>
                    <a:cs typeface="Arial" panose="020B0604020202020204" pitchFamily="34" charset="0"/>
                  </a:rPr>
                  <a:t>195(7)</a:t>
                </a:r>
              </a:p>
            </p:txBody>
          </p:sp>
          <p:sp>
            <p:nvSpPr>
              <p:cNvPr id="49" name="Freeform 48">
                <a:extLst>
                  <a:ext uri="{FF2B5EF4-FFF2-40B4-BE49-F238E27FC236}">
                    <a16:creationId xmlns:a16="http://schemas.microsoft.com/office/drawing/2014/main" id="{944F1CDB-5F7D-044F-9848-35F53E1CED64}"/>
                  </a:ext>
                </a:extLst>
              </p:cNvPr>
              <p:cNvSpPr/>
              <p:nvPr/>
            </p:nvSpPr>
            <p:spPr>
              <a:xfrm>
                <a:off x="10583656" y="3725059"/>
                <a:ext cx="1258939" cy="1605223"/>
              </a:xfrm>
              <a:custGeom>
                <a:avLst/>
                <a:gdLst>
                  <a:gd name="connsiteX0" fmla="*/ 0 w 1066124"/>
                  <a:gd name="connsiteY0" fmla="*/ 0 h 204441"/>
                  <a:gd name="connsiteX1" fmla="*/ 1066124 w 1066124"/>
                  <a:gd name="connsiteY1" fmla="*/ 0 h 204441"/>
                  <a:gd name="connsiteX2" fmla="*/ 1066124 w 1066124"/>
                  <a:gd name="connsiteY2" fmla="*/ 204441 h 204441"/>
                  <a:gd name="connsiteX3" fmla="*/ 0 w 1066124"/>
                  <a:gd name="connsiteY3" fmla="*/ 204441 h 204441"/>
                  <a:gd name="connsiteX4" fmla="*/ 0 w 1066124"/>
                  <a:gd name="connsiteY4" fmla="*/ 0 h 20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24" h="204441">
                    <a:moveTo>
                      <a:pt x="0" y="0"/>
                    </a:moveTo>
                    <a:lnTo>
                      <a:pt x="1066124" y="0"/>
                    </a:lnTo>
                    <a:lnTo>
                      <a:pt x="1066124" y="204441"/>
                    </a:lnTo>
                    <a:lnTo>
                      <a:pt x="0" y="204441"/>
                    </a:lnTo>
                    <a:lnTo>
                      <a:pt x="0" y="0"/>
                    </a:lnTo>
                    <a:close/>
                  </a:path>
                </a:pathLst>
              </a:custGeom>
              <a:solidFill>
                <a:srgbClr val="FFFFFF"/>
              </a:solidFill>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36000" rIns="35560" bIns="8890" numCol="1" spcCol="1270" anchor="t" anchorCtr="0">
                <a:noAutofit/>
              </a:bodyPr>
              <a:lstStyle/>
              <a:p>
                <a:pPr lvl="0" algn="ctr" defTabSz="622300">
                  <a:spcBef>
                    <a:spcPct val="0"/>
                  </a:spcBef>
                  <a:spcAft>
                    <a:spcPct val="35000"/>
                  </a:spcAft>
                </a:pPr>
                <a:r>
                  <a:rPr lang="en-US" sz="1500" dirty="0">
                    <a:solidFill>
                      <a:schemeClr val="tx1"/>
                    </a:solidFill>
                    <a:latin typeface="Arial" panose="020B0604020202020204" pitchFamily="34" charset="0"/>
                    <a:cs typeface="Arial" panose="020B0604020202020204" pitchFamily="34" charset="0"/>
                  </a:rPr>
                  <a:t>CBDT to specify class of persons or cases where application to AO is mandatory</a:t>
                </a:r>
              </a:p>
              <a:p>
                <a:pPr lvl="0" algn="ctr" defTabSz="622300">
                  <a:spcBef>
                    <a:spcPct val="0"/>
                  </a:spcBef>
                  <a:spcAft>
                    <a:spcPct val="35000"/>
                  </a:spcAft>
                </a:pPr>
                <a:endParaRPr lang="en-US" sz="1500" kern="1200" dirty="0">
                  <a:solidFill>
                    <a:schemeClr val="tx1"/>
                  </a:solidFill>
                  <a:latin typeface="Arial" panose="020B0604020202020204" pitchFamily="34" charset="0"/>
                  <a:cs typeface="Arial" panose="020B0604020202020204" pitchFamily="34" charset="0"/>
                </a:endParaRPr>
              </a:p>
            </p:txBody>
          </p:sp>
        </p:grpSp>
      </p:grpSp>
      <p:sp>
        <p:nvSpPr>
          <p:cNvPr id="5" name="Rectangle 4">
            <a:extLst>
              <a:ext uri="{FF2B5EF4-FFF2-40B4-BE49-F238E27FC236}">
                <a16:creationId xmlns:a16="http://schemas.microsoft.com/office/drawing/2014/main" id="{C21E359D-134E-1346-8DDA-914E7C214CC0}"/>
              </a:ext>
            </a:extLst>
          </p:cNvPr>
          <p:cNvSpPr/>
          <p:nvPr/>
        </p:nvSpPr>
        <p:spPr>
          <a:xfrm>
            <a:off x="0" y="5720576"/>
            <a:ext cx="12192000" cy="591014"/>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fontAlgn="base">
              <a:spcBef>
                <a:spcPct val="50000"/>
              </a:spcBef>
              <a:spcAft>
                <a:spcPct val="0"/>
              </a:spcAft>
            </a:pPr>
            <a:r>
              <a:rPr lang="en-US" altLang="en-US" sz="1600" b="1" dirty="0">
                <a:solidFill>
                  <a:schemeClr val="bg1"/>
                </a:solidFill>
              </a:rPr>
              <a:t>Part of Chapter XVII of the Act – A collection and recovery measure</a:t>
            </a:r>
          </a:p>
        </p:txBody>
      </p:sp>
      <p:cxnSp>
        <p:nvCxnSpPr>
          <p:cNvPr id="60" name="Elbow Connector 59">
            <a:extLst>
              <a:ext uri="{FF2B5EF4-FFF2-40B4-BE49-F238E27FC236}">
                <a16:creationId xmlns:a16="http://schemas.microsoft.com/office/drawing/2014/main" id="{C3E163BA-32F5-0648-A394-4F1DD3B5C182}"/>
              </a:ext>
            </a:extLst>
          </p:cNvPr>
          <p:cNvCxnSpPr>
            <a:stCxn id="41" idx="2"/>
            <a:endCxn id="42" idx="0"/>
          </p:cNvCxnSpPr>
          <p:nvPr/>
        </p:nvCxnSpPr>
        <p:spPr>
          <a:xfrm rot="5400000">
            <a:off x="3378241" y="90676"/>
            <a:ext cx="515192" cy="4925618"/>
          </a:xfrm>
          <a:prstGeom prst="bentConnector3">
            <a:avLst/>
          </a:prstGeom>
          <a:ln w="12700" cap="sq">
            <a:solidFill>
              <a:schemeClr val="tx2"/>
            </a:solidFill>
          </a:ln>
        </p:spPr>
        <p:style>
          <a:lnRef idx="1">
            <a:schemeClr val="accent1"/>
          </a:lnRef>
          <a:fillRef idx="0">
            <a:schemeClr val="accent1"/>
          </a:fillRef>
          <a:effectRef idx="0">
            <a:schemeClr val="dk1"/>
          </a:effectRef>
          <a:fontRef idx="minor">
            <a:schemeClr val="lt1"/>
          </a:fontRef>
        </p:style>
      </p:cxnSp>
      <p:cxnSp>
        <p:nvCxnSpPr>
          <p:cNvPr id="62" name="Elbow Connector 61">
            <a:extLst>
              <a:ext uri="{FF2B5EF4-FFF2-40B4-BE49-F238E27FC236}">
                <a16:creationId xmlns:a16="http://schemas.microsoft.com/office/drawing/2014/main" id="{5060BB71-9071-9444-B9E9-6C5F08C25ED5}"/>
              </a:ext>
            </a:extLst>
          </p:cNvPr>
          <p:cNvCxnSpPr>
            <a:stCxn id="41" idx="2"/>
            <a:endCxn id="24" idx="0"/>
          </p:cNvCxnSpPr>
          <p:nvPr/>
        </p:nvCxnSpPr>
        <p:spPr>
          <a:xfrm rot="5400000">
            <a:off x="4194261" y="906696"/>
            <a:ext cx="515192" cy="3293579"/>
          </a:xfrm>
          <a:prstGeom prst="bentConnector3">
            <a:avLst/>
          </a:prstGeom>
          <a:ln w="12700" cap="sq">
            <a:solidFill>
              <a:schemeClr val="tx2"/>
            </a:solidFill>
          </a:ln>
        </p:spPr>
        <p:style>
          <a:lnRef idx="1">
            <a:schemeClr val="accent1"/>
          </a:lnRef>
          <a:fillRef idx="0">
            <a:schemeClr val="accent1"/>
          </a:fillRef>
          <a:effectRef idx="0">
            <a:schemeClr val="dk1"/>
          </a:effectRef>
          <a:fontRef idx="minor">
            <a:schemeClr val="lt1"/>
          </a:fontRef>
        </p:style>
      </p:cxnSp>
      <p:cxnSp>
        <p:nvCxnSpPr>
          <p:cNvPr id="64" name="Elbow Connector 63">
            <a:extLst>
              <a:ext uri="{FF2B5EF4-FFF2-40B4-BE49-F238E27FC236}">
                <a16:creationId xmlns:a16="http://schemas.microsoft.com/office/drawing/2014/main" id="{B59A422E-F20C-614A-8863-E9263145A811}"/>
              </a:ext>
            </a:extLst>
          </p:cNvPr>
          <p:cNvCxnSpPr>
            <a:stCxn id="41" idx="2"/>
            <a:endCxn id="32" idx="0"/>
          </p:cNvCxnSpPr>
          <p:nvPr/>
        </p:nvCxnSpPr>
        <p:spPr>
          <a:xfrm rot="5400000">
            <a:off x="5016192" y="1728627"/>
            <a:ext cx="515192" cy="1649716"/>
          </a:xfrm>
          <a:prstGeom prst="bentConnector3">
            <a:avLst/>
          </a:prstGeom>
          <a:ln w="12700" cap="sq">
            <a:solidFill>
              <a:schemeClr val="tx2"/>
            </a:solidFill>
          </a:ln>
        </p:spPr>
        <p:style>
          <a:lnRef idx="1">
            <a:schemeClr val="accent1"/>
          </a:lnRef>
          <a:fillRef idx="0">
            <a:schemeClr val="accent1"/>
          </a:fillRef>
          <a:effectRef idx="0">
            <a:schemeClr val="dk1"/>
          </a:effectRef>
          <a:fontRef idx="minor">
            <a:schemeClr val="lt1"/>
          </a:fontRef>
        </p:style>
      </p:cxnSp>
      <p:cxnSp>
        <p:nvCxnSpPr>
          <p:cNvPr id="66" name="Elbow Connector 65">
            <a:extLst>
              <a:ext uri="{FF2B5EF4-FFF2-40B4-BE49-F238E27FC236}">
                <a16:creationId xmlns:a16="http://schemas.microsoft.com/office/drawing/2014/main" id="{A6C626B5-F56A-ED4A-AC9D-D224E397D072}"/>
              </a:ext>
            </a:extLst>
          </p:cNvPr>
          <p:cNvCxnSpPr>
            <a:stCxn id="41" idx="2"/>
            <a:endCxn id="27" idx="0"/>
          </p:cNvCxnSpPr>
          <p:nvPr/>
        </p:nvCxnSpPr>
        <p:spPr>
          <a:xfrm rot="16200000" flipH="1">
            <a:off x="6655717" y="1738818"/>
            <a:ext cx="515192" cy="1629334"/>
          </a:xfrm>
          <a:prstGeom prst="bentConnector3">
            <a:avLst/>
          </a:prstGeom>
          <a:ln w="12700" cap="sq">
            <a:solidFill>
              <a:schemeClr val="tx2"/>
            </a:solidFill>
          </a:ln>
        </p:spPr>
        <p:style>
          <a:lnRef idx="1">
            <a:schemeClr val="accent1"/>
          </a:lnRef>
          <a:fillRef idx="0">
            <a:schemeClr val="accent1"/>
          </a:fillRef>
          <a:effectRef idx="0">
            <a:schemeClr val="dk1"/>
          </a:effectRef>
          <a:fontRef idx="minor">
            <a:schemeClr val="lt1"/>
          </a:fontRef>
        </p:style>
      </p:cxnSp>
      <p:cxnSp>
        <p:nvCxnSpPr>
          <p:cNvPr id="68" name="Elbow Connector 67">
            <a:extLst>
              <a:ext uri="{FF2B5EF4-FFF2-40B4-BE49-F238E27FC236}">
                <a16:creationId xmlns:a16="http://schemas.microsoft.com/office/drawing/2014/main" id="{39362C7B-E506-C042-8546-7681D2BDD94E}"/>
              </a:ext>
            </a:extLst>
          </p:cNvPr>
          <p:cNvCxnSpPr>
            <a:cxnSpLocks/>
            <a:stCxn id="41" idx="2"/>
            <a:endCxn id="26" idx="0"/>
          </p:cNvCxnSpPr>
          <p:nvPr/>
        </p:nvCxnSpPr>
        <p:spPr>
          <a:xfrm rot="16200000" flipH="1">
            <a:off x="7474601" y="919934"/>
            <a:ext cx="515192" cy="3267102"/>
          </a:xfrm>
          <a:prstGeom prst="bentConnector3">
            <a:avLst/>
          </a:prstGeom>
          <a:ln w="12700" cap="sq">
            <a:solidFill>
              <a:schemeClr val="tx2"/>
            </a:solidFill>
          </a:ln>
        </p:spPr>
        <p:style>
          <a:lnRef idx="1">
            <a:schemeClr val="accent1"/>
          </a:lnRef>
          <a:fillRef idx="0">
            <a:schemeClr val="accent1"/>
          </a:fillRef>
          <a:effectRef idx="0">
            <a:schemeClr val="dk1"/>
          </a:effectRef>
          <a:fontRef idx="minor">
            <a:schemeClr val="lt1"/>
          </a:fontRef>
        </p:style>
      </p:cxnSp>
      <p:cxnSp>
        <p:nvCxnSpPr>
          <p:cNvPr id="70" name="Elbow Connector 69">
            <a:extLst>
              <a:ext uri="{FF2B5EF4-FFF2-40B4-BE49-F238E27FC236}">
                <a16:creationId xmlns:a16="http://schemas.microsoft.com/office/drawing/2014/main" id="{10C74EA5-CAF4-2148-AC1A-29389EE47F3C}"/>
              </a:ext>
            </a:extLst>
          </p:cNvPr>
          <p:cNvCxnSpPr>
            <a:cxnSpLocks/>
            <a:stCxn id="41" idx="2"/>
            <a:endCxn id="33" idx="0"/>
          </p:cNvCxnSpPr>
          <p:nvPr/>
        </p:nvCxnSpPr>
        <p:spPr>
          <a:xfrm rot="16200000" flipH="1">
            <a:off x="8302566" y="91968"/>
            <a:ext cx="515192" cy="4923033"/>
          </a:xfrm>
          <a:prstGeom prst="bentConnector3">
            <a:avLst>
              <a:gd name="adj1" fmla="val 50000"/>
            </a:avLst>
          </a:prstGeom>
          <a:ln w="12700" cap="sq">
            <a:solidFill>
              <a:schemeClr val="tx2"/>
            </a:solidFill>
          </a:ln>
        </p:spPr>
        <p:style>
          <a:lnRef idx="1">
            <a:schemeClr val="accent1"/>
          </a:lnRef>
          <a:fillRef idx="0">
            <a:schemeClr val="accent1"/>
          </a:fillRef>
          <a:effectRef idx="0">
            <a:schemeClr val="dk1"/>
          </a:effectRef>
          <a:fontRef idx="minor">
            <a:schemeClr val="lt1"/>
          </a:fontRef>
        </p:style>
      </p:cxnSp>
      <p:cxnSp>
        <p:nvCxnSpPr>
          <p:cNvPr id="75" name="Straight Connector 74">
            <a:extLst>
              <a:ext uri="{FF2B5EF4-FFF2-40B4-BE49-F238E27FC236}">
                <a16:creationId xmlns:a16="http://schemas.microsoft.com/office/drawing/2014/main" id="{76C8A0CE-26A5-7F45-8118-8D2893E39B9F}"/>
              </a:ext>
            </a:extLst>
          </p:cNvPr>
          <p:cNvCxnSpPr/>
          <p:nvPr/>
        </p:nvCxnSpPr>
        <p:spPr>
          <a:xfrm>
            <a:off x="6098645" y="2546720"/>
            <a:ext cx="0" cy="258950"/>
          </a:xfrm>
          <a:prstGeom prst="line">
            <a:avLst/>
          </a:prstGeom>
          <a:ln w="12700" cap="sq">
            <a:solidFill>
              <a:schemeClr val="tx2"/>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204689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a:xfrm>
            <a:off x="442913" y="481767"/>
            <a:ext cx="11306175" cy="639462"/>
          </a:xfrm>
        </p:spPr>
        <p:txBody>
          <a:bodyPr>
            <a:noAutofit/>
          </a:bodyPr>
          <a:lstStyle/>
          <a:p>
            <a:pPr>
              <a:lnSpc>
                <a:spcPct val="100000"/>
              </a:lnSpc>
            </a:pPr>
            <a:r>
              <a:rPr lang="en-US" dirty="0"/>
              <a:t>Objective of Section 195</a:t>
            </a:r>
            <a:endParaRPr lang="en-IN" dirty="0"/>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8</a:t>
            </a:fld>
            <a:endParaRPr lang="en-GB" dirty="0"/>
          </a:p>
        </p:txBody>
      </p:sp>
      <p:grpSp>
        <p:nvGrpSpPr>
          <p:cNvPr id="18" name="Group 17">
            <a:extLst>
              <a:ext uri="{FF2B5EF4-FFF2-40B4-BE49-F238E27FC236}">
                <a16:creationId xmlns:a16="http://schemas.microsoft.com/office/drawing/2014/main" id="{6A1A5C99-2235-FF45-B31E-2B11F675C88B}"/>
              </a:ext>
            </a:extLst>
          </p:cNvPr>
          <p:cNvGrpSpPr/>
          <p:nvPr/>
        </p:nvGrpSpPr>
        <p:grpSpPr>
          <a:xfrm>
            <a:off x="440878" y="1271027"/>
            <a:ext cx="11308210" cy="2096642"/>
            <a:chOff x="442913" y="1605943"/>
            <a:chExt cx="9807172" cy="3103156"/>
          </a:xfrm>
        </p:grpSpPr>
        <p:sp>
          <p:nvSpPr>
            <p:cNvPr id="8" name="Rectangle 3">
              <a:extLst>
                <a:ext uri="{FF2B5EF4-FFF2-40B4-BE49-F238E27FC236}">
                  <a16:creationId xmlns:a16="http://schemas.microsoft.com/office/drawing/2014/main" id="{EB41D3CF-8C21-F948-A3C6-D48D719254A9}"/>
                </a:ext>
              </a:extLst>
            </p:cNvPr>
            <p:cNvSpPr>
              <a:spLocks noChangeArrowheads="1"/>
            </p:cNvSpPr>
            <p:nvPr/>
          </p:nvSpPr>
          <p:spPr bwMode="auto">
            <a:xfrm>
              <a:off x="449176" y="1605943"/>
              <a:ext cx="3876300" cy="690728"/>
            </a:xfrm>
            <a:prstGeom prst="rect">
              <a:avLst/>
            </a:prstGeom>
            <a:solidFill>
              <a:schemeClr val="accent3"/>
            </a:solidFill>
            <a:ln w="9525">
              <a:solidFill>
                <a:schemeClr val="accent3"/>
              </a:solidFill>
              <a:miter lim="800000"/>
              <a:headEnd/>
              <a:tailEnd/>
            </a:ln>
            <a:effectLst/>
          </p:spPr>
          <p:txBody>
            <a:bodyPr wrap="square" lIns="92075" tIns="46038" rIns="92075" bIns="46038" anchor="ctr">
              <a:noAutofit/>
            </a:bodyPr>
            <a:lstStyle/>
            <a:p>
              <a:pPr fontAlgn="base">
                <a:spcBef>
                  <a:spcPct val="50000"/>
                </a:spcBef>
                <a:spcAft>
                  <a:spcPct val="0"/>
                </a:spcAft>
              </a:pPr>
              <a:r>
                <a:rPr lang="pt-BR" altLang="en-US" sz="1600" b="1" dirty="0">
                  <a:solidFill>
                    <a:schemeClr val="bg1"/>
                  </a:solidFill>
                </a:rPr>
                <a:t>Circular No. 152 </a:t>
              </a:r>
              <a:r>
                <a:rPr lang="pt-BR" altLang="en-US" sz="1600" b="1" dirty="0" err="1">
                  <a:solidFill>
                    <a:schemeClr val="bg1"/>
                  </a:solidFill>
                </a:rPr>
                <a:t>dt</a:t>
              </a:r>
              <a:r>
                <a:rPr lang="pt-BR" altLang="en-US" sz="1600" b="1" dirty="0">
                  <a:solidFill>
                    <a:schemeClr val="bg1"/>
                  </a:solidFill>
                </a:rPr>
                <a:t>. 27-11-1974</a:t>
              </a:r>
              <a:endParaRPr lang="en-US" altLang="en-US" sz="1600" b="1" dirty="0">
                <a:solidFill>
                  <a:schemeClr val="bg1"/>
                </a:solidFill>
              </a:endParaRPr>
            </a:p>
          </p:txBody>
        </p:sp>
        <p:sp>
          <p:nvSpPr>
            <p:cNvPr id="11" name="Rectangle 14">
              <a:extLst>
                <a:ext uri="{FF2B5EF4-FFF2-40B4-BE49-F238E27FC236}">
                  <a16:creationId xmlns:a16="http://schemas.microsoft.com/office/drawing/2014/main" id="{1956EFC9-6A3E-F241-929F-7728B9F45259}"/>
                </a:ext>
              </a:extLst>
            </p:cNvPr>
            <p:cNvSpPr>
              <a:spLocks noChangeArrowheads="1"/>
            </p:cNvSpPr>
            <p:nvPr/>
          </p:nvSpPr>
          <p:spPr bwMode="auto">
            <a:xfrm>
              <a:off x="442913" y="2289198"/>
              <a:ext cx="9807172" cy="2419901"/>
            </a:xfrm>
            <a:prstGeom prst="rect">
              <a:avLst/>
            </a:prstGeom>
            <a:solidFill>
              <a:schemeClr val="bg1"/>
            </a:solidFill>
            <a:ln w="12700">
              <a:solidFill>
                <a:schemeClr val="accent3"/>
              </a:solidFill>
              <a:prstDash val="solid"/>
              <a:miter lim="800000"/>
              <a:headEnd type="none" w="sm" len="sm"/>
              <a:tailEnd type="none" w="sm" len="sm"/>
            </a:ln>
            <a:effectLst/>
          </p:spPr>
          <p:txBody>
            <a:bodyPr wrap="square" tIns="91440" bIns="91440" anchor="t" anchorCtr="0"/>
            <a:lstStyle/>
            <a:p>
              <a:pPr marL="285750" indent="-285750">
                <a:lnSpc>
                  <a:spcPct val="150000"/>
                </a:lnSpc>
                <a:spcAft>
                  <a:spcPts val="0"/>
                </a:spcAft>
                <a:buClr>
                  <a:schemeClr val="tx1"/>
                </a:buClr>
                <a:buFont typeface="Arial" panose="020B0604020202020204" pitchFamily="34" charset="0"/>
                <a:buChar char="•"/>
              </a:pPr>
              <a:r>
                <a:rPr lang="en-US" altLang="en-US" sz="1600" dirty="0"/>
                <a:t>Tax is collected at the earliest point of time</a:t>
              </a:r>
              <a:endParaRPr lang="pt-BR" altLang="en-US" sz="1600" dirty="0"/>
            </a:p>
            <a:p>
              <a:pPr marL="285750" indent="-285750">
                <a:lnSpc>
                  <a:spcPct val="150000"/>
                </a:lnSpc>
                <a:spcAft>
                  <a:spcPts val="0"/>
                </a:spcAft>
                <a:buClr>
                  <a:schemeClr val="tx1"/>
                </a:buClr>
                <a:buFont typeface="Arial" panose="020B0604020202020204" pitchFamily="34" charset="0"/>
                <a:buChar char="•"/>
              </a:pPr>
              <a:r>
                <a:rPr lang="en-US" altLang="en-US" sz="1600" dirty="0"/>
                <a:t>No difficulty in collection of tax at the time of assessment</a:t>
              </a:r>
              <a:endParaRPr lang="pt-BR" altLang="en-US" sz="1600" dirty="0"/>
            </a:p>
            <a:p>
              <a:pPr marL="285750" indent="-285750">
                <a:lnSpc>
                  <a:spcPct val="150000"/>
                </a:lnSpc>
                <a:spcAft>
                  <a:spcPts val="0"/>
                </a:spcAft>
                <a:buClr>
                  <a:schemeClr val="tx1"/>
                </a:buClr>
                <a:buFont typeface="Arial" panose="020B0604020202020204" pitchFamily="34" charset="0"/>
                <a:buChar char="•"/>
              </a:pPr>
              <a:r>
                <a:rPr lang="en-US" altLang="en-US" sz="1600" dirty="0"/>
                <a:t>Avoiding loss of revenue as non residents may have no assets in India for subsequent recovery</a:t>
              </a:r>
              <a:endParaRPr lang="pt-BR" altLang="en-US" sz="1600" dirty="0"/>
            </a:p>
            <a:p>
              <a:pPr marL="285750" indent="-285750">
                <a:lnSpc>
                  <a:spcPct val="150000"/>
                </a:lnSpc>
                <a:spcAft>
                  <a:spcPts val="0"/>
                </a:spcAft>
                <a:buClr>
                  <a:schemeClr val="tx1"/>
                </a:buClr>
                <a:buFont typeface="Arial" panose="020B0604020202020204" pitchFamily="34" charset="0"/>
                <a:buChar char="•"/>
              </a:pPr>
              <a:r>
                <a:rPr lang="en-US" altLang="en-US" sz="1600" dirty="0"/>
                <a:t>Examples of payments covered – royalty/ fees for technical services</a:t>
              </a:r>
              <a:endParaRPr lang="pt-BR" altLang="en-US" sz="1600" dirty="0"/>
            </a:p>
          </p:txBody>
        </p:sp>
      </p:grpSp>
      <p:grpSp>
        <p:nvGrpSpPr>
          <p:cNvPr id="36" name="Group 35">
            <a:extLst>
              <a:ext uri="{FF2B5EF4-FFF2-40B4-BE49-F238E27FC236}">
                <a16:creationId xmlns:a16="http://schemas.microsoft.com/office/drawing/2014/main" id="{A8495B01-B805-2F44-898E-B33ABAFC8ADC}"/>
              </a:ext>
            </a:extLst>
          </p:cNvPr>
          <p:cNvGrpSpPr/>
          <p:nvPr/>
        </p:nvGrpSpPr>
        <p:grpSpPr>
          <a:xfrm>
            <a:off x="440878" y="3829309"/>
            <a:ext cx="11308210" cy="1449871"/>
            <a:chOff x="442913" y="1605943"/>
            <a:chExt cx="9807172" cy="2145896"/>
          </a:xfrm>
        </p:grpSpPr>
        <p:sp>
          <p:nvSpPr>
            <p:cNvPr id="37" name="Rectangle 3">
              <a:extLst>
                <a:ext uri="{FF2B5EF4-FFF2-40B4-BE49-F238E27FC236}">
                  <a16:creationId xmlns:a16="http://schemas.microsoft.com/office/drawing/2014/main" id="{7A28CC43-E606-4444-B115-3DD3E51053CB}"/>
                </a:ext>
              </a:extLst>
            </p:cNvPr>
            <p:cNvSpPr>
              <a:spLocks noChangeArrowheads="1"/>
            </p:cNvSpPr>
            <p:nvPr/>
          </p:nvSpPr>
          <p:spPr bwMode="auto">
            <a:xfrm>
              <a:off x="449176" y="1605943"/>
              <a:ext cx="3876300" cy="690728"/>
            </a:xfrm>
            <a:prstGeom prst="rect">
              <a:avLst/>
            </a:prstGeom>
            <a:solidFill>
              <a:schemeClr val="accent4"/>
            </a:solidFill>
            <a:ln w="9525">
              <a:solidFill>
                <a:schemeClr val="accent4"/>
              </a:solidFill>
              <a:miter lim="800000"/>
              <a:headEnd/>
              <a:tailEnd/>
            </a:ln>
            <a:effectLst/>
          </p:spPr>
          <p:txBody>
            <a:bodyPr wrap="square" lIns="92075" tIns="46038" rIns="92075" bIns="46038" anchor="ctr">
              <a:noAutofit/>
            </a:bodyPr>
            <a:lstStyle/>
            <a:p>
              <a:pPr fontAlgn="base">
                <a:spcBef>
                  <a:spcPct val="50000"/>
                </a:spcBef>
                <a:spcAft>
                  <a:spcPct val="0"/>
                </a:spcAft>
              </a:pPr>
              <a:r>
                <a:rPr lang="pt-BR" altLang="en-US" sz="1600" b="1" dirty="0"/>
                <a:t>XYZ, In Re: </a:t>
              </a:r>
              <a:r>
                <a:rPr lang="pt-BR" altLang="en-US" sz="1600" b="1" dirty="0" err="1"/>
                <a:t>P.No</a:t>
              </a:r>
              <a:r>
                <a:rPr lang="pt-BR" altLang="en-US" sz="1600" b="1" dirty="0"/>
                <a:t>. 18 </a:t>
              </a:r>
              <a:r>
                <a:rPr lang="pt-BR" altLang="en-US" sz="1600" b="1" dirty="0" err="1"/>
                <a:t>of</a:t>
              </a:r>
              <a:r>
                <a:rPr lang="pt-BR" altLang="en-US" sz="1600" b="1" dirty="0"/>
                <a:t> 1995 – 238 ITR 575</a:t>
              </a:r>
              <a:endParaRPr lang="en-US" altLang="en-US" sz="1600" b="1" dirty="0"/>
            </a:p>
          </p:txBody>
        </p:sp>
        <p:sp>
          <p:nvSpPr>
            <p:cNvPr id="38" name="Rectangle 14">
              <a:extLst>
                <a:ext uri="{FF2B5EF4-FFF2-40B4-BE49-F238E27FC236}">
                  <a16:creationId xmlns:a16="http://schemas.microsoft.com/office/drawing/2014/main" id="{372E12B5-494D-2A47-888B-8D62FEB677A7}"/>
                </a:ext>
              </a:extLst>
            </p:cNvPr>
            <p:cNvSpPr>
              <a:spLocks noChangeArrowheads="1"/>
            </p:cNvSpPr>
            <p:nvPr/>
          </p:nvSpPr>
          <p:spPr bwMode="auto">
            <a:xfrm>
              <a:off x="442913" y="2289198"/>
              <a:ext cx="9807172" cy="1462641"/>
            </a:xfrm>
            <a:prstGeom prst="rect">
              <a:avLst/>
            </a:prstGeom>
            <a:solidFill>
              <a:schemeClr val="bg1"/>
            </a:solidFill>
            <a:ln w="12700">
              <a:solidFill>
                <a:schemeClr val="accent4"/>
              </a:solidFill>
              <a:prstDash val="solid"/>
              <a:miter lim="800000"/>
              <a:headEnd type="none" w="sm" len="sm"/>
              <a:tailEnd type="none" w="sm" len="sm"/>
            </a:ln>
            <a:effectLst/>
          </p:spPr>
          <p:txBody>
            <a:bodyPr wrap="square" tIns="91440" bIns="91440" anchor="t" anchorCtr="0"/>
            <a:lstStyle/>
            <a:p>
              <a:pPr algn="just" fontAlgn="base">
                <a:spcBef>
                  <a:spcPct val="0"/>
                </a:spcBef>
                <a:spcAft>
                  <a:spcPct val="50000"/>
                </a:spcAft>
              </a:pPr>
              <a:r>
                <a:rPr lang="en-US" altLang="en-US" sz="1600" i="1" dirty="0"/>
                <a:t>“the objective is to ensure, as best as possible, that the tax liability on the income element, on the amount paid is got deducted at source itself so that the </a:t>
              </a:r>
              <a:r>
                <a:rPr lang="en-US" altLang="en-US" sz="1600" b="1" i="1" u="sng" dirty="0"/>
                <a:t>department is not put to the hassles of recovering it from a non-resident</a:t>
              </a:r>
              <a:r>
                <a:rPr lang="en-US" altLang="en-US" sz="1600" i="1" dirty="0"/>
                <a:t> whose connection with India may be transient or whose assets in India may not be sufficient to meet the tax liability.”</a:t>
              </a:r>
              <a:endParaRPr lang="pt-BR" altLang="en-US" sz="1600" i="1" dirty="0"/>
            </a:p>
          </p:txBody>
        </p:sp>
      </p:grpSp>
    </p:spTree>
    <p:extLst>
      <p:ext uri="{BB962C8B-B14F-4D97-AF65-F5344CB8AC3E}">
        <p14:creationId xmlns:p14="http://schemas.microsoft.com/office/powerpoint/2010/main" val="178966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67C7-DB4E-884D-AB44-7DD8D3526448}"/>
              </a:ext>
            </a:extLst>
          </p:cNvPr>
          <p:cNvSpPr>
            <a:spLocks noGrp="1"/>
          </p:cNvSpPr>
          <p:nvPr>
            <p:ph type="title"/>
          </p:nvPr>
        </p:nvSpPr>
        <p:spPr>
          <a:xfrm>
            <a:off x="442913" y="481767"/>
            <a:ext cx="11306175" cy="639462"/>
          </a:xfrm>
        </p:spPr>
        <p:txBody>
          <a:bodyPr>
            <a:noAutofit/>
          </a:bodyPr>
          <a:lstStyle/>
          <a:p>
            <a:pPr>
              <a:lnSpc>
                <a:spcPct val="100000"/>
              </a:lnSpc>
            </a:pPr>
            <a:r>
              <a:rPr lang="en-US" dirty="0"/>
              <a:t>Section 195(1) – Scope and applicability</a:t>
            </a:r>
            <a:endParaRPr lang="en-IN" dirty="0"/>
          </a:p>
        </p:txBody>
      </p:sp>
      <p:sp>
        <p:nvSpPr>
          <p:cNvPr id="3" name="Slide Number Placeholder 2">
            <a:extLst>
              <a:ext uri="{FF2B5EF4-FFF2-40B4-BE49-F238E27FC236}">
                <a16:creationId xmlns:a16="http://schemas.microsoft.com/office/drawing/2014/main" id="{909B73C9-285E-1442-937D-8577A25B8BA6}"/>
              </a:ext>
            </a:extLst>
          </p:cNvPr>
          <p:cNvSpPr>
            <a:spLocks noGrp="1"/>
          </p:cNvSpPr>
          <p:nvPr>
            <p:ph type="sldNum" sz="quarter" idx="11"/>
          </p:nvPr>
        </p:nvSpPr>
        <p:spPr/>
        <p:txBody>
          <a:bodyPr/>
          <a:lstStyle/>
          <a:p>
            <a:fld id="{7870704B-CE94-48CC-AF30-84932A1262A7}" type="slidenum">
              <a:rPr lang="en-GB" smtClean="0"/>
              <a:pPr/>
              <a:t>9</a:t>
            </a:fld>
            <a:endParaRPr lang="en-GB" dirty="0"/>
          </a:p>
        </p:txBody>
      </p:sp>
      <p:grpSp>
        <p:nvGrpSpPr>
          <p:cNvPr id="18" name="Group 17">
            <a:extLst>
              <a:ext uri="{FF2B5EF4-FFF2-40B4-BE49-F238E27FC236}">
                <a16:creationId xmlns:a16="http://schemas.microsoft.com/office/drawing/2014/main" id="{6A1A5C99-2235-FF45-B31E-2B11F675C88B}"/>
              </a:ext>
            </a:extLst>
          </p:cNvPr>
          <p:cNvGrpSpPr/>
          <p:nvPr/>
        </p:nvGrpSpPr>
        <p:grpSpPr>
          <a:xfrm>
            <a:off x="446645" y="1271027"/>
            <a:ext cx="2028925" cy="2531538"/>
            <a:chOff x="449176" y="1605943"/>
            <a:chExt cx="2203214" cy="2648214"/>
          </a:xfrm>
        </p:grpSpPr>
        <p:sp>
          <p:nvSpPr>
            <p:cNvPr id="8" name="Rectangle 3">
              <a:extLst>
                <a:ext uri="{FF2B5EF4-FFF2-40B4-BE49-F238E27FC236}">
                  <a16:creationId xmlns:a16="http://schemas.microsoft.com/office/drawing/2014/main" id="{EB41D3CF-8C21-F948-A3C6-D48D719254A9}"/>
                </a:ext>
              </a:extLst>
            </p:cNvPr>
            <p:cNvSpPr>
              <a:spLocks noChangeArrowheads="1"/>
            </p:cNvSpPr>
            <p:nvPr/>
          </p:nvSpPr>
          <p:spPr bwMode="auto">
            <a:xfrm>
              <a:off x="449176" y="1605943"/>
              <a:ext cx="2203214" cy="690728"/>
            </a:xfrm>
            <a:prstGeom prst="rect">
              <a:avLst/>
            </a:prstGeom>
            <a:solidFill>
              <a:schemeClr val="accent3"/>
            </a:solidFill>
            <a:ln w="9525">
              <a:solidFill>
                <a:schemeClr val="accent3"/>
              </a:solidFill>
              <a:miter lim="800000"/>
              <a:headEnd/>
              <a:tailEnd/>
            </a:ln>
            <a:effectLst/>
          </p:spPr>
          <p:txBody>
            <a:bodyPr wrap="square" lIns="92075" tIns="46038" rIns="92075" bIns="46038" anchor="ctr">
              <a:noAutofit/>
            </a:bodyPr>
            <a:lstStyle/>
            <a:p>
              <a:pPr algn="ctr"/>
              <a:r>
                <a:rPr lang="en-US" sz="1600" b="1" dirty="0">
                  <a:solidFill>
                    <a:schemeClr val="bg1"/>
                  </a:solidFill>
                  <a:latin typeface="Arial" panose="020B0604020202020204" pitchFamily="34" charset="0"/>
                  <a:cs typeface="Arial" panose="020B0604020202020204" pitchFamily="34" charset="0"/>
                </a:rPr>
                <a:t>Payer</a:t>
              </a:r>
            </a:p>
          </p:txBody>
        </p:sp>
        <p:sp>
          <p:nvSpPr>
            <p:cNvPr id="11" name="Rectangle 14">
              <a:extLst>
                <a:ext uri="{FF2B5EF4-FFF2-40B4-BE49-F238E27FC236}">
                  <a16:creationId xmlns:a16="http://schemas.microsoft.com/office/drawing/2014/main" id="{1956EFC9-6A3E-F241-929F-7728B9F45259}"/>
                </a:ext>
              </a:extLst>
            </p:cNvPr>
            <p:cNvSpPr>
              <a:spLocks noChangeArrowheads="1"/>
            </p:cNvSpPr>
            <p:nvPr/>
          </p:nvSpPr>
          <p:spPr bwMode="auto">
            <a:xfrm>
              <a:off x="449176" y="2289198"/>
              <a:ext cx="2203214" cy="1964959"/>
            </a:xfrm>
            <a:prstGeom prst="rect">
              <a:avLst/>
            </a:prstGeom>
            <a:solidFill>
              <a:schemeClr val="bg1"/>
            </a:solidFill>
            <a:ln w="12700">
              <a:solidFill>
                <a:schemeClr val="accent3"/>
              </a:solidFill>
              <a:prstDash val="solid"/>
              <a:miter lim="800000"/>
              <a:headEnd type="none" w="sm" len="sm"/>
              <a:tailEnd type="none" w="sm" len="sm"/>
            </a:ln>
            <a:effectLst/>
          </p:spPr>
          <p:txBody>
            <a:bodyPr wrap="square" tIns="91440" bIns="91440" anchor="t" anchorCtr="0"/>
            <a:lstStyle/>
            <a:p>
              <a:pPr algn="ctr"/>
              <a:r>
                <a:rPr lang="en-US" sz="1600" dirty="0"/>
                <a:t>Any person responsible for paying</a:t>
              </a:r>
            </a:p>
          </p:txBody>
        </p:sp>
      </p:grpSp>
      <p:grpSp>
        <p:nvGrpSpPr>
          <p:cNvPr id="10" name="Group 9">
            <a:extLst>
              <a:ext uri="{FF2B5EF4-FFF2-40B4-BE49-F238E27FC236}">
                <a16:creationId xmlns:a16="http://schemas.microsoft.com/office/drawing/2014/main" id="{0A778BAC-2324-B447-9E8E-439AD07C8DF1}"/>
              </a:ext>
            </a:extLst>
          </p:cNvPr>
          <p:cNvGrpSpPr/>
          <p:nvPr/>
        </p:nvGrpSpPr>
        <p:grpSpPr>
          <a:xfrm>
            <a:off x="2741008" y="1271027"/>
            <a:ext cx="2028925" cy="2531538"/>
            <a:chOff x="449176" y="1605943"/>
            <a:chExt cx="2203214" cy="2648214"/>
          </a:xfrm>
        </p:grpSpPr>
        <p:sp>
          <p:nvSpPr>
            <p:cNvPr id="12" name="Rectangle 3">
              <a:extLst>
                <a:ext uri="{FF2B5EF4-FFF2-40B4-BE49-F238E27FC236}">
                  <a16:creationId xmlns:a16="http://schemas.microsoft.com/office/drawing/2014/main" id="{C61EB040-8378-7A41-A45B-A5927DE670AF}"/>
                </a:ext>
              </a:extLst>
            </p:cNvPr>
            <p:cNvSpPr>
              <a:spLocks noChangeArrowheads="1"/>
            </p:cNvSpPr>
            <p:nvPr/>
          </p:nvSpPr>
          <p:spPr bwMode="auto">
            <a:xfrm>
              <a:off x="449176" y="1605943"/>
              <a:ext cx="2203214" cy="690728"/>
            </a:xfrm>
            <a:prstGeom prst="rect">
              <a:avLst/>
            </a:prstGeom>
            <a:solidFill>
              <a:schemeClr val="accent4"/>
            </a:solidFill>
            <a:ln w="9525">
              <a:solidFill>
                <a:schemeClr val="accent4"/>
              </a:solidFill>
              <a:miter lim="800000"/>
              <a:headEnd/>
              <a:tailEnd/>
            </a:ln>
            <a:effectLst/>
          </p:spPr>
          <p:txBody>
            <a:bodyPr wrap="square" lIns="92075" tIns="46038" rIns="92075" bIns="46038" anchor="ctr">
              <a:noAutofit/>
            </a:bodyPr>
            <a:lstStyle/>
            <a:p>
              <a:pPr algn="ctr"/>
              <a:r>
                <a:rPr lang="en-US" sz="1600" b="1" dirty="0">
                  <a:latin typeface="Arial" panose="020B0604020202020204" pitchFamily="34" charset="0"/>
                  <a:cs typeface="Arial" panose="020B0604020202020204" pitchFamily="34" charset="0"/>
                </a:rPr>
                <a:t>Payee</a:t>
              </a:r>
            </a:p>
          </p:txBody>
        </p:sp>
        <p:sp>
          <p:nvSpPr>
            <p:cNvPr id="13" name="Rectangle 14">
              <a:extLst>
                <a:ext uri="{FF2B5EF4-FFF2-40B4-BE49-F238E27FC236}">
                  <a16:creationId xmlns:a16="http://schemas.microsoft.com/office/drawing/2014/main" id="{EFD61A14-2556-DC4F-9A28-7F2D64333347}"/>
                </a:ext>
              </a:extLst>
            </p:cNvPr>
            <p:cNvSpPr>
              <a:spLocks noChangeArrowheads="1"/>
            </p:cNvSpPr>
            <p:nvPr/>
          </p:nvSpPr>
          <p:spPr bwMode="auto">
            <a:xfrm>
              <a:off x="449176" y="2289198"/>
              <a:ext cx="2203214" cy="1964959"/>
            </a:xfrm>
            <a:prstGeom prst="rect">
              <a:avLst/>
            </a:prstGeom>
            <a:solidFill>
              <a:schemeClr val="bg1"/>
            </a:solidFill>
            <a:ln w="12700">
              <a:solidFill>
                <a:schemeClr val="accent4"/>
              </a:solidFill>
              <a:prstDash val="solid"/>
              <a:miter lim="800000"/>
              <a:headEnd type="none" w="sm" len="sm"/>
              <a:tailEnd type="none" w="sm" len="sm"/>
            </a:ln>
            <a:effectLst/>
          </p:spPr>
          <p:txBody>
            <a:bodyPr wrap="square" tIns="91440" bIns="91440" anchor="t" anchorCtr="0"/>
            <a:lstStyle/>
            <a:p>
              <a:pPr algn="ctr"/>
              <a:r>
                <a:rPr lang="en-US" sz="1600" dirty="0"/>
                <a:t>Non Resident </a:t>
              </a:r>
              <a:br>
                <a:rPr lang="en-US" sz="1600" dirty="0"/>
              </a:br>
              <a:r>
                <a:rPr lang="en-US" sz="1600" dirty="0"/>
                <a:t>(not a company)</a:t>
              </a:r>
            </a:p>
            <a:p>
              <a:pPr algn="ctr"/>
              <a:r>
                <a:rPr lang="en-US" sz="1600" b="1" dirty="0"/>
                <a:t>or</a:t>
              </a:r>
            </a:p>
            <a:p>
              <a:pPr algn="ctr"/>
              <a:r>
                <a:rPr lang="en-US" sz="1600" dirty="0"/>
                <a:t>Foreign Company</a:t>
              </a:r>
            </a:p>
          </p:txBody>
        </p:sp>
      </p:grpSp>
      <p:grpSp>
        <p:nvGrpSpPr>
          <p:cNvPr id="14" name="Group 13">
            <a:extLst>
              <a:ext uri="{FF2B5EF4-FFF2-40B4-BE49-F238E27FC236}">
                <a16:creationId xmlns:a16="http://schemas.microsoft.com/office/drawing/2014/main" id="{F3EDEBD0-2357-8241-AF77-058F0B98F30C}"/>
              </a:ext>
            </a:extLst>
          </p:cNvPr>
          <p:cNvGrpSpPr/>
          <p:nvPr/>
        </p:nvGrpSpPr>
        <p:grpSpPr>
          <a:xfrm>
            <a:off x="5029604" y="1271027"/>
            <a:ext cx="2034693" cy="2531538"/>
            <a:chOff x="442913" y="1605943"/>
            <a:chExt cx="2209477" cy="2648214"/>
          </a:xfrm>
        </p:grpSpPr>
        <p:sp>
          <p:nvSpPr>
            <p:cNvPr id="15" name="Rectangle 3">
              <a:extLst>
                <a:ext uri="{FF2B5EF4-FFF2-40B4-BE49-F238E27FC236}">
                  <a16:creationId xmlns:a16="http://schemas.microsoft.com/office/drawing/2014/main" id="{01FB7E6F-2B18-6C43-AC2F-3ECC0F72CF30}"/>
                </a:ext>
              </a:extLst>
            </p:cNvPr>
            <p:cNvSpPr>
              <a:spLocks noChangeArrowheads="1"/>
            </p:cNvSpPr>
            <p:nvPr/>
          </p:nvSpPr>
          <p:spPr bwMode="auto">
            <a:xfrm>
              <a:off x="449176" y="1605943"/>
              <a:ext cx="2203214" cy="690728"/>
            </a:xfrm>
            <a:prstGeom prst="rect">
              <a:avLst/>
            </a:prstGeom>
            <a:solidFill>
              <a:schemeClr val="accent3"/>
            </a:solidFill>
            <a:ln w="9525">
              <a:solidFill>
                <a:schemeClr val="accent3"/>
              </a:solidFill>
              <a:miter lim="800000"/>
              <a:headEnd/>
              <a:tailEnd/>
            </a:ln>
            <a:effectLst/>
          </p:spPr>
          <p:txBody>
            <a:bodyPr wrap="square" lIns="92075" tIns="46038" rIns="92075" bIns="46038" anchor="ctr">
              <a:noAutofit/>
            </a:bodyPr>
            <a:lstStyle/>
            <a:p>
              <a:pPr algn="ctr"/>
              <a:r>
                <a:rPr lang="en-US" sz="1600" b="1" dirty="0">
                  <a:solidFill>
                    <a:schemeClr val="bg1"/>
                  </a:solidFill>
                  <a:latin typeface="Arial" panose="020B0604020202020204" pitchFamily="34" charset="0"/>
                  <a:cs typeface="Arial" panose="020B0604020202020204" pitchFamily="34" charset="0"/>
                </a:rPr>
                <a:t>Amount Payable</a:t>
              </a:r>
            </a:p>
          </p:txBody>
        </p:sp>
        <p:sp>
          <p:nvSpPr>
            <p:cNvPr id="16" name="Rectangle 14">
              <a:extLst>
                <a:ext uri="{FF2B5EF4-FFF2-40B4-BE49-F238E27FC236}">
                  <a16:creationId xmlns:a16="http://schemas.microsoft.com/office/drawing/2014/main" id="{BB46D48D-23FF-624C-A25E-1CFD1A261593}"/>
                </a:ext>
              </a:extLst>
            </p:cNvPr>
            <p:cNvSpPr>
              <a:spLocks noChangeArrowheads="1"/>
            </p:cNvSpPr>
            <p:nvPr/>
          </p:nvSpPr>
          <p:spPr bwMode="auto">
            <a:xfrm>
              <a:off x="442913" y="2289197"/>
              <a:ext cx="2209477" cy="1964960"/>
            </a:xfrm>
            <a:prstGeom prst="rect">
              <a:avLst/>
            </a:prstGeom>
            <a:solidFill>
              <a:schemeClr val="bg1"/>
            </a:solidFill>
            <a:ln w="12700">
              <a:solidFill>
                <a:schemeClr val="accent3"/>
              </a:solidFill>
              <a:prstDash val="solid"/>
              <a:miter lim="800000"/>
              <a:headEnd type="none" w="sm" len="sm"/>
              <a:tailEnd type="none" w="sm" len="sm"/>
            </a:ln>
            <a:effectLst/>
          </p:spPr>
          <p:txBody>
            <a:bodyPr wrap="square" tIns="91440" bIns="91440" anchor="t" anchorCtr="0"/>
            <a:lstStyle/>
            <a:p>
              <a:pPr algn="ctr"/>
              <a:r>
                <a:rPr lang="en-US" sz="1600" dirty="0"/>
                <a:t>Interest* or any other sum (other than Salaries)</a:t>
              </a:r>
            </a:p>
            <a:p>
              <a:pPr algn="ctr"/>
              <a:r>
                <a:rPr lang="en-US" sz="1600" b="1" dirty="0"/>
                <a:t>and</a:t>
              </a:r>
            </a:p>
            <a:p>
              <a:pPr algn="ctr"/>
              <a:r>
                <a:rPr lang="en-US" sz="1600" dirty="0"/>
                <a:t>Chargeable under the provisions </a:t>
              </a:r>
              <a:br>
                <a:rPr lang="en-US" sz="1600" dirty="0"/>
              </a:br>
              <a:r>
                <a:rPr lang="en-US" sz="1600" dirty="0"/>
                <a:t>of the Act</a:t>
              </a:r>
            </a:p>
            <a:p>
              <a:pPr algn="ctr"/>
              <a:endParaRPr lang="en-US" sz="1600" dirty="0"/>
            </a:p>
          </p:txBody>
        </p:sp>
      </p:grpSp>
      <p:grpSp>
        <p:nvGrpSpPr>
          <p:cNvPr id="17" name="Group 16">
            <a:extLst>
              <a:ext uri="{FF2B5EF4-FFF2-40B4-BE49-F238E27FC236}">
                <a16:creationId xmlns:a16="http://schemas.microsoft.com/office/drawing/2014/main" id="{F71BABE8-24DE-4549-B720-F3F30904A3D7}"/>
              </a:ext>
            </a:extLst>
          </p:cNvPr>
          <p:cNvGrpSpPr/>
          <p:nvPr/>
        </p:nvGrpSpPr>
        <p:grpSpPr>
          <a:xfrm>
            <a:off x="7323967" y="1271027"/>
            <a:ext cx="2034693" cy="2531538"/>
            <a:chOff x="442913" y="1605943"/>
            <a:chExt cx="2209477" cy="2648214"/>
          </a:xfrm>
        </p:grpSpPr>
        <p:sp>
          <p:nvSpPr>
            <p:cNvPr id="19" name="Rectangle 3">
              <a:extLst>
                <a:ext uri="{FF2B5EF4-FFF2-40B4-BE49-F238E27FC236}">
                  <a16:creationId xmlns:a16="http://schemas.microsoft.com/office/drawing/2014/main" id="{5CAD6293-CD66-5A40-AA8A-5632A3EF499F}"/>
                </a:ext>
              </a:extLst>
            </p:cNvPr>
            <p:cNvSpPr>
              <a:spLocks noChangeArrowheads="1"/>
            </p:cNvSpPr>
            <p:nvPr/>
          </p:nvSpPr>
          <p:spPr bwMode="auto">
            <a:xfrm>
              <a:off x="449176" y="1605943"/>
              <a:ext cx="2203214" cy="690728"/>
            </a:xfrm>
            <a:prstGeom prst="rect">
              <a:avLst/>
            </a:prstGeom>
            <a:solidFill>
              <a:schemeClr val="accent4"/>
            </a:solidFill>
            <a:ln w="9525">
              <a:solidFill>
                <a:schemeClr val="accent4"/>
              </a:solidFill>
              <a:miter lim="800000"/>
              <a:headEnd/>
              <a:tailEnd/>
            </a:ln>
            <a:effectLst/>
          </p:spPr>
          <p:txBody>
            <a:bodyPr wrap="square" lIns="92075" tIns="46038" rIns="92075" bIns="46038" anchor="ctr">
              <a:noAutofit/>
            </a:bodyPr>
            <a:lstStyle/>
            <a:p>
              <a:pPr algn="ctr"/>
              <a:r>
                <a:rPr lang="en-US" sz="1600" b="1" dirty="0">
                  <a:latin typeface="Arial" panose="020B0604020202020204" pitchFamily="34" charset="0"/>
                  <a:cs typeface="Arial" panose="020B0604020202020204" pitchFamily="34" charset="0"/>
                </a:rPr>
                <a:t>Time of Deduction</a:t>
              </a:r>
            </a:p>
          </p:txBody>
        </p:sp>
        <p:sp>
          <p:nvSpPr>
            <p:cNvPr id="20" name="Rectangle 14">
              <a:extLst>
                <a:ext uri="{FF2B5EF4-FFF2-40B4-BE49-F238E27FC236}">
                  <a16:creationId xmlns:a16="http://schemas.microsoft.com/office/drawing/2014/main" id="{687425B9-9045-8B44-AEC2-5AC2C263E9DA}"/>
                </a:ext>
              </a:extLst>
            </p:cNvPr>
            <p:cNvSpPr>
              <a:spLocks noChangeArrowheads="1"/>
            </p:cNvSpPr>
            <p:nvPr/>
          </p:nvSpPr>
          <p:spPr bwMode="auto">
            <a:xfrm>
              <a:off x="442913" y="2289198"/>
              <a:ext cx="2209477" cy="1964959"/>
            </a:xfrm>
            <a:prstGeom prst="rect">
              <a:avLst/>
            </a:prstGeom>
            <a:solidFill>
              <a:schemeClr val="bg1"/>
            </a:solidFill>
            <a:ln w="12700">
              <a:solidFill>
                <a:schemeClr val="accent4"/>
              </a:solidFill>
              <a:prstDash val="solid"/>
              <a:miter lim="800000"/>
              <a:headEnd type="none" w="sm" len="sm"/>
              <a:tailEnd type="none" w="sm" len="sm"/>
            </a:ln>
            <a:effectLst/>
          </p:spPr>
          <p:txBody>
            <a:bodyPr wrap="square" tIns="91440" bIns="91440" anchor="t" anchorCtr="0"/>
            <a:lstStyle/>
            <a:p>
              <a:pPr algn="ctr"/>
              <a:r>
                <a:rPr lang="en-US" sz="1600" dirty="0"/>
                <a:t>Payment or Credit whichever is earlier</a:t>
              </a:r>
            </a:p>
          </p:txBody>
        </p:sp>
      </p:grpSp>
      <p:grpSp>
        <p:nvGrpSpPr>
          <p:cNvPr id="21" name="Group 20">
            <a:extLst>
              <a:ext uri="{FF2B5EF4-FFF2-40B4-BE49-F238E27FC236}">
                <a16:creationId xmlns:a16="http://schemas.microsoft.com/office/drawing/2014/main" id="{1FDC603B-D569-2849-8AC6-978A52D98158}"/>
              </a:ext>
            </a:extLst>
          </p:cNvPr>
          <p:cNvGrpSpPr/>
          <p:nvPr/>
        </p:nvGrpSpPr>
        <p:grpSpPr>
          <a:xfrm>
            <a:off x="9618331" y="1271027"/>
            <a:ext cx="2034693" cy="2531538"/>
            <a:chOff x="442913" y="1605943"/>
            <a:chExt cx="2209477" cy="2648214"/>
          </a:xfrm>
        </p:grpSpPr>
        <p:sp>
          <p:nvSpPr>
            <p:cNvPr id="22" name="Rectangle 3">
              <a:extLst>
                <a:ext uri="{FF2B5EF4-FFF2-40B4-BE49-F238E27FC236}">
                  <a16:creationId xmlns:a16="http://schemas.microsoft.com/office/drawing/2014/main" id="{53C2DABA-C28E-7341-86E5-F1AF9CA113EA}"/>
                </a:ext>
              </a:extLst>
            </p:cNvPr>
            <p:cNvSpPr>
              <a:spLocks noChangeArrowheads="1"/>
            </p:cNvSpPr>
            <p:nvPr/>
          </p:nvSpPr>
          <p:spPr bwMode="auto">
            <a:xfrm>
              <a:off x="449176" y="1605943"/>
              <a:ext cx="2203214" cy="690728"/>
            </a:xfrm>
            <a:prstGeom prst="rect">
              <a:avLst/>
            </a:prstGeom>
            <a:solidFill>
              <a:schemeClr val="accent3"/>
            </a:solidFill>
            <a:ln w="9525">
              <a:solidFill>
                <a:schemeClr val="accent3"/>
              </a:solidFill>
              <a:miter lim="800000"/>
              <a:headEnd/>
              <a:tailEnd/>
            </a:ln>
            <a:effectLst/>
          </p:spPr>
          <p:txBody>
            <a:bodyPr wrap="square" lIns="92075" tIns="46038" rIns="92075" bIns="46038" anchor="ctr">
              <a:noAutofit/>
            </a:bodyPr>
            <a:lstStyle/>
            <a:p>
              <a:pPr algn="ctr"/>
              <a:r>
                <a:rPr lang="en-US" sz="1600" b="1" dirty="0">
                  <a:solidFill>
                    <a:schemeClr val="bg1"/>
                  </a:solidFill>
                  <a:latin typeface="Arial" panose="020B0604020202020204" pitchFamily="34" charset="0"/>
                  <a:cs typeface="Arial" panose="020B0604020202020204" pitchFamily="34" charset="0"/>
                </a:rPr>
                <a:t>Rate of Deduction</a:t>
              </a:r>
            </a:p>
          </p:txBody>
        </p:sp>
        <p:sp>
          <p:nvSpPr>
            <p:cNvPr id="23" name="Rectangle 14">
              <a:extLst>
                <a:ext uri="{FF2B5EF4-FFF2-40B4-BE49-F238E27FC236}">
                  <a16:creationId xmlns:a16="http://schemas.microsoft.com/office/drawing/2014/main" id="{64EA0CC4-BA2C-1945-A42F-703CD8A58033}"/>
                </a:ext>
              </a:extLst>
            </p:cNvPr>
            <p:cNvSpPr>
              <a:spLocks noChangeArrowheads="1"/>
            </p:cNvSpPr>
            <p:nvPr/>
          </p:nvSpPr>
          <p:spPr bwMode="auto">
            <a:xfrm>
              <a:off x="442913" y="2289198"/>
              <a:ext cx="2209477" cy="1964959"/>
            </a:xfrm>
            <a:prstGeom prst="rect">
              <a:avLst/>
            </a:prstGeom>
            <a:solidFill>
              <a:schemeClr val="bg1"/>
            </a:solidFill>
            <a:ln w="12700">
              <a:solidFill>
                <a:schemeClr val="accent3"/>
              </a:solidFill>
              <a:prstDash val="solid"/>
              <a:miter lim="800000"/>
              <a:headEnd type="none" w="sm" len="sm"/>
              <a:tailEnd type="none" w="sm" len="sm"/>
            </a:ln>
            <a:effectLst/>
          </p:spPr>
          <p:txBody>
            <a:bodyPr wrap="square" tIns="91440" bIns="91440" anchor="t" anchorCtr="0"/>
            <a:lstStyle/>
            <a:p>
              <a:pPr algn="ctr"/>
              <a:r>
                <a:rPr lang="en-US" sz="1600" dirty="0"/>
                <a:t>Rates in Force</a:t>
              </a:r>
            </a:p>
          </p:txBody>
        </p:sp>
      </p:grpSp>
      <p:sp>
        <p:nvSpPr>
          <p:cNvPr id="24" name="TextBox 23">
            <a:extLst>
              <a:ext uri="{FF2B5EF4-FFF2-40B4-BE49-F238E27FC236}">
                <a16:creationId xmlns:a16="http://schemas.microsoft.com/office/drawing/2014/main" id="{EEEE6CD5-A8C5-734F-9505-0CF7E1F6829A}"/>
              </a:ext>
            </a:extLst>
          </p:cNvPr>
          <p:cNvSpPr txBox="1"/>
          <p:nvPr/>
        </p:nvSpPr>
        <p:spPr>
          <a:xfrm>
            <a:off x="440878" y="3948746"/>
            <a:ext cx="7935415" cy="246221"/>
          </a:xfrm>
          <a:prstGeom prst="rect">
            <a:avLst/>
          </a:prstGeom>
          <a:noFill/>
          <a:ln>
            <a:noFill/>
          </a:ln>
        </p:spPr>
        <p:txBody>
          <a:bodyPr wrap="square" lIns="0" tIns="0" rIns="0" bIns="0" rtlCol="0">
            <a:spAutoFit/>
          </a:bodyPr>
          <a:lstStyle/>
          <a:p>
            <a:r>
              <a:rPr lang="en-US" sz="1600" i="1" noProof="0" dirty="0">
                <a:solidFill>
                  <a:schemeClr val="tx1"/>
                </a:solidFill>
                <a:latin typeface="Arial" panose="020B0604020202020204" pitchFamily="34" charset="0"/>
                <a:cs typeface="Arial" panose="020B0604020202020204" pitchFamily="34" charset="0"/>
              </a:rPr>
              <a:t>*Not being interest referred to in Section 194LB or 194 LC or 194LD</a:t>
            </a:r>
          </a:p>
        </p:txBody>
      </p:sp>
      <p:sp>
        <p:nvSpPr>
          <p:cNvPr id="4" name="Rectangle 3">
            <a:extLst>
              <a:ext uri="{FF2B5EF4-FFF2-40B4-BE49-F238E27FC236}">
                <a16:creationId xmlns:a16="http://schemas.microsoft.com/office/drawing/2014/main" id="{0E46A4EA-2F3D-F44E-99D1-115FD8D9AA7F}"/>
              </a:ext>
            </a:extLst>
          </p:cNvPr>
          <p:cNvSpPr/>
          <p:nvPr/>
        </p:nvSpPr>
        <p:spPr>
          <a:xfrm>
            <a:off x="0" y="4538546"/>
            <a:ext cx="12192000" cy="1773044"/>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5" name="TextBox 4">
            <a:extLst>
              <a:ext uri="{FF2B5EF4-FFF2-40B4-BE49-F238E27FC236}">
                <a16:creationId xmlns:a16="http://schemas.microsoft.com/office/drawing/2014/main" id="{B4EFECC1-531B-A244-980B-98A1748D86B5}"/>
              </a:ext>
            </a:extLst>
          </p:cNvPr>
          <p:cNvSpPr txBox="1"/>
          <p:nvPr/>
        </p:nvSpPr>
        <p:spPr>
          <a:xfrm>
            <a:off x="440878" y="4713334"/>
            <a:ext cx="11574659" cy="1423467"/>
          </a:xfrm>
          <a:prstGeom prst="rect">
            <a:avLst/>
          </a:prstGeom>
          <a:noFill/>
        </p:spPr>
        <p:txBody>
          <a:bodyPr wrap="square" lIns="0" tIns="0" rIns="0" bIns="0" rtlCol="0">
            <a:spAutoFit/>
          </a:bodyPr>
          <a:lstStyle/>
          <a:p>
            <a:pPr fontAlgn="base">
              <a:spcBef>
                <a:spcPct val="0"/>
              </a:spcBef>
              <a:spcAft>
                <a:spcPts val="525"/>
              </a:spcAft>
              <a:buClr>
                <a:srgbClr val="FFD200"/>
              </a:buClr>
              <a:buSzPct val="70000"/>
              <a:defRPr/>
            </a:pPr>
            <a:r>
              <a:rPr lang="en-US" altLang="en-US" sz="1600" dirty="0">
                <a:solidFill>
                  <a:schemeClr val="bg1"/>
                </a:solidFill>
                <a:cs typeface="Arial" panose="020B0604020202020204" pitchFamily="34" charset="0"/>
              </a:rPr>
              <a:t>Exclusions from Section 195:</a:t>
            </a:r>
          </a:p>
          <a:p>
            <a:pPr marL="285750" lvl="1" indent="-285750" fontAlgn="base">
              <a:spcBef>
                <a:spcPct val="0"/>
              </a:spcBef>
              <a:spcAft>
                <a:spcPts val="525"/>
              </a:spcAft>
              <a:buSzPct val="100000"/>
              <a:buFont typeface="Arial" panose="020B0604020202020204" pitchFamily="34" charset="0"/>
              <a:buChar char="•"/>
              <a:defRPr/>
            </a:pPr>
            <a:r>
              <a:rPr lang="en-US" altLang="en-US" sz="1600" dirty="0">
                <a:solidFill>
                  <a:schemeClr val="bg1"/>
                </a:solidFill>
                <a:cs typeface="Arial" panose="020B0604020202020204" pitchFamily="34" charset="0"/>
              </a:rPr>
              <a:t>Dividends referred to in Section 115-O</a:t>
            </a:r>
          </a:p>
          <a:p>
            <a:pPr marL="285750" lvl="1" indent="-285750" fontAlgn="base">
              <a:spcBef>
                <a:spcPct val="0"/>
              </a:spcBef>
              <a:spcAft>
                <a:spcPts val="525"/>
              </a:spcAft>
              <a:buSzPct val="100000"/>
              <a:buFont typeface="Arial" panose="020B0604020202020204" pitchFamily="34" charset="0"/>
              <a:buChar char="•"/>
              <a:defRPr/>
            </a:pPr>
            <a:r>
              <a:rPr lang="en-US" altLang="en-US" sz="1600" dirty="0">
                <a:solidFill>
                  <a:schemeClr val="bg1"/>
                </a:solidFill>
                <a:cs typeface="Arial" panose="020B0604020202020204" pitchFamily="34" charset="0"/>
              </a:rPr>
              <a:t>Income chargeable under the head salaries (Covered by Section 192)</a:t>
            </a:r>
          </a:p>
          <a:p>
            <a:pPr fontAlgn="base">
              <a:spcBef>
                <a:spcPct val="0"/>
              </a:spcBef>
              <a:spcAft>
                <a:spcPts val="525"/>
              </a:spcAft>
              <a:buClr>
                <a:srgbClr val="FFD200"/>
              </a:buClr>
              <a:buSzPct val="70000"/>
              <a:defRPr/>
            </a:pPr>
            <a:r>
              <a:rPr lang="en-US" altLang="en-US" sz="1600" dirty="0">
                <a:solidFill>
                  <a:schemeClr val="bg1"/>
                </a:solidFill>
                <a:cs typeface="Arial" panose="020B0604020202020204" pitchFamily="34" charset="0"/>
              </a:rPr>
              <a:t>Withholding tax obligation arises even where any interest or other sum is credited to any account called “Interest Payable Account” or “Suspense Account”</a:t>
            </a:r>
            <a:endParaRPr lang="en-US" sz="1600" dirty="0">
              <a:solidFill>
                <a:schemeClr val="bg1"/>
              </a:solidFill>
            </a:endParaRPr>
          </a:p>
        </p:txBody>
      </p:sp>
    </p:spTree>
    <p:extLst>
      <p:ext uri="{BB962C8B-B14F-4D97-AF65-F5344CB8AC3E}">
        <p14:creationId xmlns:p14="http://schemas.microsoft.com/office/powerpoint/2010/main" val="2168357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SHAPETYPE" val="Table"/>
  <p:tag name="TABLEID" val="e63fb8c3-3316-4641-b13e-c1e10af3b77d"/>
</p:tagLst>
</file>

<file path=ppt/theme/theme1.xml><?xml version="1.0" encoding="utf-8"?>
<a:theme xmlns:a="http://schemas.openxmlformats.org/drawingml/2006/main" name="PwC">
  <a:themeElements>
    <a:clrScheme name="Custom 20">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000000"/>
      </a:hlink>
      <a:folHlink>
        <a:srgbClr val="000000"/>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16x9 PowerPoint 08Oct2018" id="{BF377696-7D08-47D2-AF19-27D76F4E8FB7}" vid="{71BF8C14-62C8-40A5-97EF-74ED9907CD5B}"/>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docProps/app.xml><?xml version="1.0" encoding="utf-8"?>
<Properties xmlns="http://schemas.openxmlformats.org/officeDocument/2006/extended-properties" xmlns:vt="http://schemas.openxmlformats.org/officeDocument/2006/docPropsVTypes">
  <Template/>
  <TotalTime>8279</TotalTime>
  <Words>3480</Words>
  <Application>Microsoft Office PowerPoint</Application>
  <PresentationFormat>Widescreen</PresentationFormat>
  <Paragraphs>381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Georgia</vt:lpstr>
      <vt:lpstr>System Font Regular</vt:lpstr>
      <vt:lpstr>Times New Roman</vt:lpstr>
      <vt:lpstr>PwC</vt:lpstr>
      <vt:lpstr>     Section 195 Tax Deduction at Source  Himanshu Bhatia</vt:lpstr>
      <vt:lpstr>Points of discussion</vt:lpstr>
      <vt:lpstr>PowerPoint Presentation</vt:lpstr>
      <vt:lpstr>Chargeability</vt:lpstr>
      <vt:lpstr>Income deemed to accrue or arise</vt:lpstr>
      <vt:lpstr>Royalty/ FTS as per the Act Section 9(1)</vt:lpstr>
      <vt:lpstr>Overview of Section 195</vt:lpstr>
      <vt:lpstr>Objective of Section 195</vt:lpstr>
      <vt:lpstr>Section 195(1) – Scope and applicability</vt:lpstr>
      <vt:lpstr>Section 195(1) – Scope and applicability</vt:lpstr>
      <vt:lpstr>Meaning of ‘Any sum chargeable under the provisions of the Act’</vt:lpstr>
      <vt:lpstr>Explanation 2 to section 195 (1)</vt:lpstr>
      <vt:lpstr>Meaning of ‘Rates in force’…</vt:lpstr>
      <vt:lpstr>Bird’s eye view of Section 195 of the Act</vt:lpstr>
      <vt:lpstr>Payments to NR – other than section 195</vt:lpstr>
      <vt:lpstr>PowerPoint Presentation</vt:lpstr>
      <vt:lpstr>Royalty – Section 9(1)(vi)</vt:lpstr>
      <vt:lpstr>Taxation of Software – Important Principles</vt:lpstr>
      <vt:lpstr>Taxation of Bandwidth charges – Important Principles</vt:lpstr>
      <vt:lpstr>Taxation of online databases charges – Important Principles</vt:lpstr>
      <vt:lpstr>Fee for Technical Services (‘FTS’)</vt:lpstr>
      <vt:lpstr>FTS – contd.</vt:lpstr>
      <vt:lpstr>FTS – contd.</vt:lpstr>
      <vt:lpstr>Secondment</vt:lpstr>
      <vt:lpstr>Taxation of Reimbursements– Important Principles</vt:lpstr>
      <vt:lpstr>Taxation of interest payment by Branch to Head office</vt:lpstr>
      <vt:lpstr>TDS on payments made to NR on purchase of capital asset</vt:lpstr>
      <vt:lpstr>PowerPoint Presentation</vt:lpstr>
      <vt:lpstr>Exemption from requirement of furnishing PAN to certain classes [w.e.f. 1 June 2016] </vt:lpstr>
      <vt:lpstr>Exemption from requirement of furnishing PAN to certain classes [w.e.f. 1 June 2016] </vt:lpstr>
      <vt:lpstr>Grossing up taxes – Section 195A</vt:lpstr>
      <vt:lpstr>Consequences of Non-compliance with Section 195</vt:lpstr>
      <vt:lpstr>Thank you</vt:lpstr>
    </vt:vector>
  </TitlesOfParts>
  <Manager/>
  <Company>PricewaterhouseCoopers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subject/>
  <dc:creator>Goarav Masiwal</dc:creator>
  <cp:keywords/>
  <dc:description/>
  <cp:lastModifiedBy>Amit Thapar</cp:lastModifiedBy>
  <cp:revision>1503</cp:revision>
  <cp:lastPrinted>2019-09-06T06:51:09Z</cp:lastPrinted>
  <dcterms:created xsi:type="dcterms:W3CDTF">2018-10-24T04:25:06Z</dcterms:created>
  <dcterms:modified xsi:type="dcterms:W3CDTF">2019-09-06T09:25:53Z</dcterms:modified>
  <cp:category/>
</cp:coreProperties>
</file>